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handoutMasterIdLst>
    <p:handoutMasterId r:id="rId105"/>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70" r:id="rId48"/>
    <p:sldId id="1026" r:id="rId49"/>
    <p:sldId id="1019" r:id="rId50"/>
    <p:sldId id="1028" r:id="rId51"/>
    <p:sldId id="1029" r:id="rId52"/>
    <p:sldId id="1025" r:id="rId53"/>
    <p:sldId id="1069"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66" r:id="rId67"/>
    <p:sldId id="985" r:id="rId68"/>
    <p:sldId id="1035" r:id="rId69"/>
    <p:sldId id="1055" r:id="rId70"/>
    <p:sldId id="1054" r:id="rId71"/>
    <p:sldId id="1057" r:id="rId72"/>
    <p:sldId id="1071" r:id="rId73"/>
    <p:sldId id="1075" r:id="rId74"/>
    <p:sldId id="1072" r:id="rId75"/>
    <p:sldId id="1058" r:id="rId76"/>
    <p:sldId id="1073" r:id="rId77"/>
    <p:sldId id="1062" r:id="rId78"/>
    <p:sldId id="1041" r:id="rId79"/>
    <p:sldId id="1042" r:id="rId80"/>
    <p:sldId id="1049" r:id="rId81"/>
    <p:sldId id="1050" r:id="rId82"/>
    <p:sldId id="1051" r:id="rId83"/>
    <p:sldId id="1063" r:id="rId84"/>
    <p:sldId id="1040" r:id="rId85"/>
    <p:sldId id="1074" r:id="rId86"/>
    <p:sldId id="1031" r:id="rId87"/>
    <p:sldId id="268" r:id="rId88"/>
    <p:sldId id="974" r:id="rId89"/>
    <p:sldId id="269" r:id="rId90"/>
    <p:sldId id="1077" r:id="rId91"/>
    <p:sldId id="1078" r:id="rId92"/>
    <p:sldId id="1079" r:id="rId93"/>
    <p:sldId id="1080" r:id="rId94"/>
    <p:sldId id="1065" r:id="rId95"/>
    <p:sldId id="1059" r:id="rId96"/>
    <p:sldId id="1076" r:id="rId97"/>
    <p:sldId id="1060" r:id="rId98"/>
    <p:sldId id="1068" r:id="rId99"/>
    <p:sldId id="1081" r:id="rId100"/>
    <p:sldId id="1082" r:id="rId101"/>
    <p:sldId id="1061" r:id="rId102"/>
    <p:sldId id="106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87"/>
  </p:normalViewPr>
  <p:slideViewPr>
    <p:cSldViewPr snapToGrid="0" snapToObjects="1">
      <p:cViewPr>
        <p:scale>
          <a:sx n="102" d="100"/>
          <a:sy n="102" d="100"/>
        </p:scale>
        <p:origin x="144"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2" d="100"/>
        <a:sy n="102"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2/2/22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048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63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76</a:t>
            </a:fld>
            <a:endParaRPr lang="en-US"/>
          </a:p>
        </p:txBody>
      </p:sp>
    </p:spTree>
    <p:extLst>
      <p:ext uri="{BB962C8B-B14F-4D97-AF65-F5344CB8AC3E}">
        <p14:creationId xmlns:p14="http://schemas.microsoft.com/office/powerpoint/2010/main" val="26578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78</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85</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6107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84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9211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8140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97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61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1339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755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93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68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2/2/22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2/2/22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2/2/22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2/2/22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2/2/22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2/2/22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2/2/22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2/2/22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2/2/22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2/2/22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2/2/22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2/2/22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8.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9.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9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1.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42.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166.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331.png"/><Relationship Id="rId17" Type="http://schemas.openxmlformats.org/officeDocument/2006/relationships/image" Target="../media/image115.png"/><Relationship Id="rId25" Type="http://schemas.openxmlformats.org/officeDocument/2006/relationships/image" Target="../media/image431.png"/><Relationship Id="rId2" Type="http://schemas.openxmlformats.org/officeDocument/2006/relationships/notesSlide" Target="../notesSlides/notesSlide62.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1.png"/><Relationship Id="rId24" Type="http://schemas.openxmlformats.org/officeDocument/2006/relationships/image" Target="../media/image421.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0.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282.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0.png"/></Relationships>
</file>

<file path=ppt/slides/_rels/slide9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97.xml.rels><?xml version="1.0" encoding="UTF-8" standalone="yes"?>
<Relationships xmlns="http://schemas.openxmlformats.org/package/2006/relationships"><Relationship Id="rId18" Type="http://schemas.openxmlformats.org/officeDocument/2006/relationships/image" Target="../media/image530.png"/><Relationship Id="rId26" Type="http://schemas.openxmlformats.org/officeDocument/2006/relationships/image" Target="../media/image1690.png"/><Relationship Id="rId3" Type="http://schemas.openxmlformats.org/officeDocument/2006/relationships/image" Target="../media/image74.png"/><Relationship Id="rId21" Type="http://schemas.openxmlformats.org/officeDocument/2006/relationships/image" Target="../media/image330.png"/><Relationship Id="rId34" Type="http://schemas.openxmlformats.org/officeDocument/2006/relationships/image" Target="../media/image187.png"/><Relationship Id="rId7" Type="http://schemas.openxmlformats.org/officeDocument/2006/relationships/image" Target="../media/image174.png"/><Relationship Id="rId17" Type="http://schemas.openxmlformats.org/officeDocument/2006/relationships/image" Target="../media/image520.png"/><Relationship Id="rId25" Type="http://schemas.openxmlformats.org/officeDocument/2006/relationships/image" Target="../media/image610.png"/><Relationship Id="rId33" Type="http://schemas.openxmlformats.org/officeDocument/2006/relationships/image" Target="../media/image186.png"/><Relationship Id="rId2" Type="http://schemas.openxmlformats.org/officeDocument/2006/relationships/notesSlide" Target="../notesSlides/notesSlide65.xml"/><Relationship Id="rId16" Type="http://schemas.openxmlformats.org/officeDocument/2006/relationships/image" Target="../media/image510.png"/><Relationship Id="rId20" Type="http://schemas.openxmlformats.org/officeDocument/2006/relationships/image" Target="../media/image550.png"/><Relationship Id="rId29"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73.png"/><Relationship Id="rId11" Type="http://schemas.openxmlformats.org/officeDocument/2006/relationships/image" Target="../media/image178.png"/><Relationship Id="rId24" Type="http://schemas.openxmlformats.org/officeDocument/2006/relationships/image" Target="../media/image590.png"/><Relationship Id="rId32" Type="http://schemas.openxmlformats.org/officeDocument/2006/relationships/image" Target="../media/image185.png"/><Relationship Id="rId37" Type="http://schemas.openxmlformats.org/officeDocument/2006/relationships/image" Target="../media/image193.png"/><Relationship Id="rId5" Type="http://schemas.openxmlformats.org/officeDocument/2006/relationships/image" Target="../media/image169.png"/><Relationship Id="rId23" Type="http://schemas.openxmlformats.org/officeDocument/2006/relationships/image" Target="../media/image580.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77.png"/><Relationship Id="rId19" Type="http://schemas.openxmlformats.org/officeDocument/2006/relationships/image" Target="../media/image540.png"/><Relationship Id="rId31" Type="http://schemas.openxmlformats.org/officeDocument/2006/relationships/image" Target="../media/image184.png"/><Relationship Id="rId4" Type="http://schemas.openxmlformats.org/officeDocument/2006/relationships/image" Target="../media/image75.png"/><Relationship Id="rId9" Type="http://schemas.openxmlformats.org/officeDocument/2006/relationships/image" Target="../media/image176.png"/><Relationship Id="rId22" Type="http://schemas.openxmlformats.org/officeDocument/2006/relationships/image" Target="../media/image570.png"/><Relationship Id="rId27" Type="http://schemas.openxmlformats.org/officeDocument/2006/relationships/image" Target="../media/image179.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75.png"/></Relationships>
</file>

<file path=ppt/slides/_rels/slide9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1.png"/><Relationship Id="rId3" Type="http://schemas.openxmlformats.org/officeDocument/2006/relationships/image" Target="../media/image194.png"/><Relationship Id="rId21" Type="http://schemas.openxmlformats.org/officeDocument/2006/relationships/image" Target="../media/image710.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1.png"/><Relationship Id="rId2" Type="http://schemas.openxmlformats.org/officeDocument/2006/relationships/notesSlide" Target="../notesSlides/notesSlide66.xml"/><Relationship Id="rId16" Type="http://schemas.openxmlformats.org/officeDocument/2006/relationships/image" Target="../media/image661.png"/><Relationship Id="rId20" Type="http://schemas.openxmlformats.org/officeDocument/2006/relationships/image" Target="../media/image70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2.png"/><Relationship Id="rId19" Type="http://schemas.openxmlformats.org/officeDocument/2006/relationships/image" Target="../media/image690.png"/><Relationship Id="rId4" Type="http://schemas.openxmlformats.org/officeDocument/2006/relationships/image" Target="../media/image371.png"/><Relationship Id="rId9" Type="http://schemas.openxmlformats.org/officeDocument/2006/relationships/image" Target="../media/image642.png"/><Relationship Id="rId14" Type="http://schemas.openxmlformats.org/officeDocument/2006/relationships/image" Target="../media/image641.png"/></Relationships>
</file>

<file path=ppt/slides/_rels/slide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7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1131369" y="2156589"/>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1028" name="Group 1027">
            <a:extLst>
              <a:ext uri="{FF2B5EF4-FFF2-40B4-BE49-F238E27FC236}">
                <a16:creationId xmlns:a16="http://schemas.microsoft.com/office/drawing/2014/main" id="{4DC710E5-99D7-A04B-ADCF-A0158C76D1E9}"/>
              </a:ext>
            </a:extLst>
          </p:cNvPr>
          <p:cNvGrpSpPr/>
          <p:nvPr/>
        </p:nvGrpSpPr>
        <p:grpSpPr>
          <a:xfrm>
            <a:off x="7493995" y="1875445"/>
            <a:ext cx="3680792" cy="3748586"/>
            <a:chOff x="5956048" y="1038448"/>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8708544" y="2402916"/>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8096695" y="2550092"/>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6398710" y="4152382"/>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7986549" y="1428517"/>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8039616" y="38152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7186972" y="2093914"/>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6718749" y="2392739"/>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6331747" y="3480367"/>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6413324" y="27651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8029178" y="14749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8772049" y="4124640"/>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8333978" y="3078652"/>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8043792" y="4482234"/>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8204385" y="1693106"/>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8175288" y="4081185"/>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8920874" y="3637416"/>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6670723" y="223033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8972804" y="2686637"/>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8145676" y="1038448"/>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7104342" y="27546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7106430" y="200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7075613" y="2657372"/>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7182630" y="1546107"/>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7182630" y="153674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7104342" y="3417524"/>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8787002" y="17943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8863202" y="1526306"/>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8101204" y="120271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7988637" y="1117455"/>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8110728" y="311710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8780738" y="34540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8784914" y="2931098"/>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8945507" y="1895610"/>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7229524" y="2035124"/>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7206560" y="3164552"/>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5956048" y="3041380"/>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9193221" y="3349171"/>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8820666" y="3452531"/>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8744373" y="3351259"/>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7994901" y="3340821"/>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8744373" y="2436861"/>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5076558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40980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58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75490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05831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370655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280997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671767683"/>
              </p:ext>
            </p:extLst>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extLst>
              <p:ext uri="{D42A27DB-BD31-4B8C-83A1-F6EECF244321}">
                <p14:modId xmlns:p14="http://schemas.microsoft.com/office/powerpoint/2010/main" val="843956450"/>
              </p:ext>
            </p:extLst>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9558" y="2314172"/>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190739" y="1510109"/>
                <a:ext cx="6917675" cy="4951064"/>
              </a:xfrm>
            </p:spPr>
            <p:txBody>
              <a:bodyPr>
                <a:normAutofit/>
              </a:bodyPr>
              <a:lstStyle/>
              <a:p>
                <a:r>
                  <a:rPr lang="en-US" sz="2000" dirty="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=(1+</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endParaRPr lang="en-US" sz="2000" dirty="0"/>
              </a:p>
              <a:p>
                <a:r>
                  <a:rPr lang="en-US" sz="2000" dirty="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dirty="0"/>
              </a:p>
              <a:p>
                <a:r>
                  <a:rPr lang="en-US" sz="2000" dirty="0"/>
                  <a:t>Angle: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𝑡</m:t>
                            </m:r>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e>
                        </m:d>
                      </m:e>
                    </m:func>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[Like FM] </a:t>
                </a:r>
              </a:p>
              <a:p>
                <a:r>
                  <a:rPr lang="en-US" sz="2000" dirty="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 if 0 [space]</a:t>
                </a:r>
              </a:p>
              <a:p>
                <a:r>
                  <a:rPr lang="en-US" sz="2000" dirty="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dirty="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r>
                      <a:rPr lang="en-US" sz="2000" b="0" i="0" smtClean="0">
                        <a:latin typeface="Cambria Math" panose="02040503050406030204" pitchFamily="18" charset="0"/>
                      </a:rPr>
                      <m:t>.</m:t>
                    </m:r>
                  </m:oMath>
                </a14:m>
                <a:endParaRPr lang="en-US" sz="2000" dirty="0"/>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𝜖</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𝜇</m:t>
                            </m:r>
                          </m:den>
                        </m:f>
                      </m:e>
                    </m:nary>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dV</m:t>
                    </m:r>
                    <m:r>
                      <a:rPr lang="en-US" sz="2000" b="0" i="0" smtClean="0">
                        <a:latin typeface="Cambria Math" panose="02040503050406030204" pitchFamily="18" charset="0"/>
                      </a:rPr>
                      <m:t>+ </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𝑑𝐴</m:t>
                        </m:r>
                      </m:e>
                    </m:nary>
                  </m:oMath>
                </a14:m>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190739" y="1510109"/>
                <a:ext cx="6917675" cy="4951064"/>
              </a:xfrm>
              <a:blipFill>
                <a:blip r:embed="rId2"/>
                <a:stretch>
                  <a:fillRect l="-733"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387772" y="1004035"/>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1337204" y="4157938"/>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1337204" y="4157938"/>
                <a:ext cx="5776842" cy="2516553"/>
              </a:xfrm>
              <a:prstGeom prst="rect">
                <a:avLst/>
              </a:prstGeom>
              <a:blipFill>
                <a:blip r:embed="rId3"/>
                <a:stretch>
                  <a:fillRect l="-65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7886902" y="1949354"/>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Oscillation conditions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514124" y="4018210"/>
                <a:ext cx="3897093"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514124" y="4018210"/>
                <a:ext cx="3897093" cy="1223546"/>
              </a:xfrm>
              <a:prstGeom prst="rect">
                <a:avLst/>
              </a:prstGeom>
              <a:blipFill>
                <a:blip r:embed="rId3"/>
                <a:stretch>
                  <a:fillRect l="-974" t="-20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907497C-586E-4F41-B45A-CD4880D146CB}"/>
              </a:ext>
            </a:extLst>
          </p:cNvPr>
          <p:cNvGrpSpPr/>
          <p:nvPr/>
        </p:nvGrpSpPr>
        <p:grpSpPr>
          <a:xfrm>
            <a:off x="632555" y="1361135"/>
            <a:ext cx="3240273" cy="1914799"/>
            <a:chOff x="724108" y="1872392"/>
            <a:chExt cx="3240273" cy="1914799"/>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1767521" y="18723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a:cxnSpLocks/>
            </p:cNvCxnSpPr>
            <p:nvPr/>
          </p:nvCxnSpPr>
          <p:spPr>
            <a:xfrm>
              <a:off x="1292253" y="2481992"/>
              <a:ext cx="4752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2834321" y="25581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1203875" y="3688877"/>
              <a:ext cx="6952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3261584" y="2563496"/>
              <a:ext cx="0" cy="10004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3547393" y="2481992"/>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3502368" y="26131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flipH="1">
              <a:off x="1203875" y="2558192"/>
              <a:ext cx="12192" cy="1130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840C58E-1ADE-8240-9714-17B0B482AE42}"/>
                </a:ext>
              </a:extLst>
            </p:cNvPr>
            <p:cNvSpPr txBox="1"/>
            <p:nvPr/>
          </p:nvSpPr>
          <p:spPr>
            <a:xfrm>
              <a:off x="1995536" y="2340468"/>
              <a:ext cx="345328" cy="369332"/>
            </a:xfrm>
            <a:prstGeom prst="rect">
              <a:avLst/>
            </a:prstGeom>
            <a:noFill/>
          </p:spPr>
          <p:txBody>
            <a:bodyPr wrap="square" rtlCol="0">
              <a:spAutoFit/>
            </a:bodyPr>
            <a:lstStyle/>
            <a:p>
              <a:r>
                <a:rPr lang="en-US" dirty="0"/>
                <a:t>A</a:t>
              </a:r>
            </a:p>
          </p:txBody>
        </p:sp>
        <p:sp>
          <p:nvSpPr>
            <p:cNvPr id="5" name="Rectangle 4">
              <a:extLst>
                <a:ext uri="{FF2B5EF4-FFF2-40B4-BE49-F238E27FC236}">
                  <a16:creationId xmlns:a16="http://schemas.microsoft.com/office/drawing/2014/main" id="{D2B7A23D-616C-894F-B883-D0A8058BD8C4}"/>
                </a:ext>
              </a:extLst>
            </p:cNvPr>
            <p:cNvSpPr/>
            <p:nvPr/>
          </p:nvSpPr>
          <p:spPr>
            <a:xfrm>
              <a:off x="1911349" y="3340608"/>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B8B5218-90C0-524A-A2A5-EEAC5B0DCB65}"/>
                </a:ext>
              </a:extLst>
            </p:cNvPr>
            <p:cNvSpPr txBox="1"/>
            <p:nvPr/>
          </p:nvSpPr>
          <p:spPr>
            <a:xfrm>
              <a:off x="2208896" y="3346308"/>
              <a:ext cx="345328"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1D5C99-41AF-684A-B866-3D43D3E3015F}"/>
                    </a:ext>
                  </a:extLst>
                </p:cNvPr>
                <p:cNvSpPr txBox="1"/>
                <p:nvPr/>
              </p:nvSpPr>
              <p:spPr>
                <a:xfrm>
                  <a:off x="953939" y="2285134"/>
                  <a:ext cx="49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501D5C99-41AF-684A-B866-3D43D3E3015F}"/>
                    </a:ext>
                  </a:extLst>
                </p:cNvPr>
                <p:cNvSpPr txBox="1">
                  <a:spLocks noRot="1" noChangeAspect="1" noMove="1" noResize="1" noEditPoints="1" noAdjustHandles="1" noChangeArrowheads="1" noChangeShapeType="1" noTextEdit="1"/>
                </p:cNvSpPr>
                <p:nvPr/>
              </p:nvSpPr>
              <p:spPr>
                <a:xfrm>
                  <a:off x="953939" y="2285134"/>
                  <a:ext cx="499872" cy="369332"/>
                </a:xfrm>
                <a:prstGeom prst="rect">
                  <a:avLst/>
                </a:prstGeom>
                <a:blipFill>
                  <a:blip r:embed="rId4"/>
                  <a:stretch>
                    <a:fillRect b="-3333"/>
                  </a:stretch>
                </a:blipFill>
              </p:spPr>
              <p:txBody>
                <a:bodyPr/>
                <a:lstStyle/>
                <a:p>
                  <a:r>
                    <a:rPr lang="en-US">
                      <a:noFill/>
                    </a:rPr>
                    <a:t> </a:t>
                  </a:r>
                </a:p>
              </p:txBody>
            </p:sp>
          </mc:Fallback>
        </mc:AlternateContent>
        <p:grpSp>
          <p:nvGrpSpPr>
            <p:cNvPr id="95" name="Group 220">
              <a:extLst>
                <a:ext uri="{FF2B5EF4-FFF2-40B4-BE49-F238E27FC236}">
                  <a16:creationId xmlns:a16="http://schemas.microsoft.com/office/drawing/2014/main" id="{97A21D20-0FFD-564F-958E-4E93AEEDC31B}"/>
                </a:ext>
              </a:extLst>
            </p:cNvPr>
            <p:cNvGrpSpPr>
              <a:grpSpLocks/>
            </p:cNvGrpSpPr>
            <p:nvPr/>
          </p:nvGrpSpPr>
          <p:grpSpPr bwMode="auto">
            <a:xfrm>
              <a:off x="724108" y="2486942"/>
              <a:ext cx="152400" cy="304800"/>
              <a:chOff x="3264" y="3072"/>
              <a:chExt cx="96" cy="192"/>
            </a:xfrm>
          </p:grpSpPr>
          <p:sp>
            <p:nvSpPr>
              <p:cNvPr id="122" name="Line 17">
                <a:extLst>
                  <a:ext uri="{FF2B5EF4-FFF2-40B4-BE49-F238E27FC236}">
                    <a16:creationId xmlns:a16="http://schemas.microsoft.com/office/drawing/2014/main" id="{14A38613-4D8F-6B43-B4F5-6590523231D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8">
                <a:extLst>
                  <a:ext uri="{FF2B5EF4-FFF2-40B4-BE49-F238E27FC236}">
                    <a16:creationId xmlns:a16="http://schemas.microsoft.com/office/drawing/2014/main" id="{D7ADE7BC-EC9D-8D4E-AF38-01A6404FBA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2C91BEAD-0B82-0747-A535-4D4A3DA883AD}"/>
                </a:ext>
              </a:extLst>
            </p:cNvPr>
            <p:cNvCxnSpPr>
              <a:cxnSpLocks/>
            </p:cNvCxnSpPr>
            <p:nvPr/>
          </p:nvCxnSpPr>
          <p:spPr>
            <a:xfrm>
              <a:off x="792505" y="2494184"/>
              <a:ext cx="3228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BB1CBE-2494-5942-88DF-1F4457C3E42B}"/>
                </a:ext>
              </a:extLst>
            </p:cNvPr>
            <p:cNvSpPr txBox="1"/>
            <p:nvPr/>
          </p:nvSpPr>
          <p:spPr>
            <a:xfrm>
              <a:off x="1229654" y="2478955"/>
              <a:ext cx="237634" cy="369332"/>
            </a:xfrm>
            <a:prstGeom prst="rect">
              <a:avLst/>
            </a:prstGeom>
            <a:noFill/>
          </p:spPr>
          <p:txBody>
            <a:bodyPr wrap="square" rtlCol="0">
              <a:spAutoFit/>
            </a:bodyPr>
            <a:lstStyle/>
            <a:p>
              <a:r>
                <a:rPr lang="en-US" dirty="0"/>
                <a:t>-</a:t>
              </a:r>
            </a:p>
          </p:txBody>
        </p:sp>
        <p:cxnSp>
          <p:nvCxnSpPr>
            <p:cNvPr id="132" name="Straight Connector 131">
              <a:extLst>
                <a:ext uri="{FF2B5EF4-FFF2-40B4-BE49-F238E27FC236}">
                  <a16:creationId xmlns:a16="http://schemas.microsoft.com/office/drawing/2014/main" id="{A514C2E9-4CFE-C145-A22F-9B056850967B}"/>
                </a:ext>
              </a:extLst>
            </p:cNvPr>
            <p:cNvCxnSpPr>
              <a:cxnSpLocks/>
            </p:cNvCxnSpPr>
            <p:nvPr/>
          </p:nvCxnSpPr>
          <p:spPr>
            <a:xfrm>
              <a:off x="2865120" y="356389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FD24B57-015D-E24D-BF23-489E00DDCA7B}"/>
                  </a:ext>
                </a:extLst>
              </p:cNvPr>
              <p:cNvSpPr txBox="1"/>
              <p:nvPr/>
            </p:nvSpPr>
            <p:spPr>
              <a:xfrm>
                <a:off x="7685916" y="4106331"/>
                <a:ext cx="4263690" cy="1223546"/>
              </a:xfrm>
              <a:prstGeom prst="rect">
                <a:avLst/>
              </a:prstGeom>
              <a:noFill/>
            </p:spPr>
            <p:txBody>
              <a:bodyPr wrap="square" rtlCol="0">
                <a:noAutofit/>
              </a:bodyPr>
              <a:lstStyle/>
              <a:p>
                <a:pPr marL="285750" indent="-285750">
                  <a:buFont typeface="Arial" panose="020B0604020202020204" pitchFamily="34" charset="0"/>
                  <a:buChar char="•"/>
                </a:pPr>
                <a:r>
                  <a:rPr lang="en-US" dirty="0"/>
                  <a:t>Oscillation: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153" name="TextBox 152">
                <a:extLst>
                  <a:ext uri="{FF2B5EF4-FFF2-40B4-BE49-F238E27FC236}">
                    <a16:creationId xmlns:a16="http://schemas.microsoft.com/office/drawing/2014/main" id="{3FD24B57-015D-E24D-BF23-489E00DDCA7B}"/>
                  </a:ext>
                </a:extLst>
              </p:cNvPr>
              <p:cNvSpPr txBox="1">
                <a:spLocks noRot="1" noChangeAspect="1" noMove="1" noResize="1" noEditPoints="1" noAdjustHandles="1" noChangeArrowheads="1" noChangeShapeType="1" noTextEdit="1"/>
              </p:cNvSpPr>
              <p:nvPr/>
            </p:nvSpPr>
            <p:spPr>
              <a:xfrm>
                <a:off x="7685916" y="4106331"/>
                <a:ext cx="4263690" cy="1223546"/>
              </a:xfrm>
              <a:prstGeom prst="rect">
                <a:avLst/>
              </a:prstGeom>
              <a:blipFill>
                <a:blip r:embed="rId5"/>
                <a:stretch>
                  <a:fillRect l="-1190" t="-2062"/>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27ACAC4-75EC-2C49-9D0F-B898467B1A52}"/>
              </a:ext>
            </a:extLst>
          </p:cNvPr>
          <p:cNvGrpSpPr/>
          <p:nvPr/>
        </p:nvGrpSpPr>
        <p:grpSpPr>
          <a:xfrm>
            <a:off x="7949184" y="1347216"/>
            <a:ext cx="2836621" cy="2049176"/>
            <a:chOff x="7949184" y="1347216"/>
            <a:chExt cx="2836621" cy="2049176"/>
          </a:xfrm>
        </p:grpSpPr>
        <p:sp>
          <p:nvSpPr>
            <p:cNvPr id="133" name="Freeform 43">
              <a:extLst>
                <a:ext uri="{FF2B5EF4-FFF2-40B4-BE49-F238E27FC236}">
                  <a16:creationId xmlns:a16="http://schemas.microsoft.com/office/drawing/2014/main" id="{B104CDFC-DFB8-A343-8811-D934DE502D10}"/>
                </a:ext>
              </a:extLst>
            </p:cNvPr>
            <p:cNvSpPr>
              <a:spLocks/>
            </p:cNvSpPr>
            <p:nvPr/>
          </p:nvSpPr>
          <p:spPr bwMode="auto">
            <a:xfrm>
              <a:off x="8588945" y="2024792"/>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34" name="Straight Connector 133">
              <a:extLst>
                <a:ext uri="{FF2B5EF4-FFF2-40B4-BE49-F238E27FC236}">
                  <a16:creationId xmlns:a16="http://schemas.microsoft.com/office/drawing/2014/main" id="{F578B7B3-0822-9B48-9AF0-90E0B71FE597}"/>
                </a:ext>
              </a:extLst>
            </p:cNvPr>
            <p:cNvCxnSpPr>
              <a:cxnSpLocks/>
            </p:cNvCxnSpPr>
            <p:nvPr/>
          </p:nvCxnSpPr>
          <p:spPr>
            <a:xfrm>
              <a:off x="7949184" y="2366168"/>
              <a:ext cx="6397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211801-72AF-144A-B7F9-15DC26D3A764}"/>
                </a:ext>
              </a:extLst>
            </p:cNvPr>
            <p:cNvCxnSpPr/>
            <p:nvPr/>
          </p:nvCxnSpPr>
          <p:spPr>
            <a:xfrm>
              <a:off x="9655745" y="2710592"/>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66EC47-3619-A44D-8436-E201387985B1}"/>
                </a:ext>
              </a:extLst>
            </p:cNvPr>
            <p:cNvCxnSpPr>
              <a:cxnSpLocks/>
            </p:cNvCxnSpPr>
            <p:nvPr/>
          </p:nvCxnSpPr>
          <p:spPr>
            <a:xfrm>
              <a:off x="8256872" y="2975555"/>
              <a:ext cx="3476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293B301-6109-EB4C-8E1B-71D333A2FD88}"/>
                </a:ext>
              </a:extLst>
            </p:cNvPr>
            <p:cNvCxnSpPr>
              <a:cxnSpLocks/>
            </p:cNvCxnSpPr>
            <p:nvPr/>
          </p:nvCxnSpPr>
          <p:spPr>
            <a:xfrm>
              <a:off x="9916493" y="1550379"/>
              <a:ext cx="0" cy="1170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54FCD752-3F26-D64F-829A-A3420C06D822}"/>
                </a:ext>
              </a:extLst>
            </p:cNvPr>
            <p:cNvGrpSpPr>
              <a:grpSpLocks noChangeAspect="1"/>
            </p:cNvGrpSpPr>
            <p:nvPr/>
          </p:nvGrpSpPr>
          <p:grpSpPr bwMode="auto">
            <a:xfrm>
              <a:off x="10368817" y="2634392"/>
              <a:ext cx="152400" cy="152400"/>
              <a:chOff x="1344" y="2064"/>
              <a:chExt cx="192" cy="192"/>
            </a:xfrm>
          </p:grpSpPr>
          <p:sp>
            <p:nvSpPr>
              <p:cNvPr id="139" name="Oval 14">
                <a:extLst>
                  <a:ext uri="{FF2B5EF4-FFF2-40B4-BE49-F238E27FC236}">
                    <a16:creationId xmlns:a16="http://schemas.microsoft.com/office/drawing/2014/main" id="{207AE696-261B-7C40-ADAB-BC62AE64703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4B2B52DE-1B98-D343-B32A-6111040E02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1" name="TextBox 140">
              <a:extLst>
                <a:ext uri="{FF2B5EF4-FFF2-40B4-BE49-F238E27FC236}">
                  <a16:creationId xmlns:a16="http://schemas.microsoft.com/office/drawing/2014/main" id="{774DCA95-0D1D-F242-A058-178AC195C7F5}"/>
                </a:ext>
              </a:extLst>
            </p:cNvPr>
            <p:cNvSpPr txBox="1"/>
            <p:nvPr/>
          </p:nvSpPr>
          <p:spPr>
            <a:xfrm>
              <a:off x="10323792" y="2765589"/>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142" name="Straight Connector 141">
              <a:extLst>
                <a:ext uri="{FF2B5EF4-FFF2-40B4-BE49-F238E27FC236}">
                  <a16:creationId xmlns:a16="http://schemas.microsoft.com/office/drawing/2014/main" id="{2AF2690B-BC6E-8741-8FF3-21DB73110664}"/>
                </a:ext>
              </a:extLst>
            </p:cNvPr>
            <p:cNvCxnSpPr>
              <a:cxnSpLocks/>
            </p:cNvCxnSpPr>
            <p:nvPr/>
          </p:nvCxnSpPr>
          <p:spPr>
            <a:xfrm>
              <a:off x="7954905" y="1552219"/>
              <a:ext cx="0" cy="801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09CDED5-98C8-F043-B0B0-E597CB4C30BF}"/>
                </a:ext>
              </a:extLst>
            </p:cNvPr>
            <p:cNvSpPr txBox="1"/>
            <p:nvPr/>
          </p:nvSpPr>
          <p:spPr>
            <a:xfrm>
              <a:off x="8816960" y="2492868"/>
              <a:ext cx="345328" cy="369332"/>
            </a:xfrm>
            <a:prstGeom prst="rect">
              <a:avLst/>
            </a:prstGeom>
            <a:noFill/>
          </p:spPr>
          <p:txBody>
            <a:bodyPr wrap="square" rtlCol="0">
              <a:spAutoFit/>
            </a:bodyPr>
            <a:lstStyle/>
            <a:p>
              <a:r>
                <a:rPr lang="en-US" dirty="0"/>
                <a:t>A</a:t>
              </a:r>
            </a:p>
          </p:txBody>
        </p:sp>
        <p:sp>
          <p:nvSpPr>
            <p:cNvPr id="144" name="Rectangle 143">
              <a:extLst>
                <a:ext uri="{FF2B5EF4-FFF2-40B4-BE49-F238E27FC236}">
                  <a16:creationId xmlns:a16="http://schemas.microsoft.com/office/drawing/2014/main" id="{D27FAEAD-CF0B-6F4C-847B-3E70D9D80DEA}"/>
                </a:ext>
              </a:extLst>
            </p:cNvPr>
            <p:cNvSpPr/>
            <p:nvPr/>
          </p:nvSpPr>
          <p:spPr>
            <a:xfrm>
              <a:off x="8354821" y="1347216"/>
              <a:ext cx="953771" cy="44658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174198B3-2745-4A42-9E22-B9B53C533B7B}"/>
                </a:ext>
              </a:extLst>
            </p:cNvPr>
            <p:cNvSpPr txBox="1"/>
            <p:nvPr/>
          </p:nvSpPr>
          <p:spPr>
            <a:xfrm>
              <a:off x="8652368" y="1352916"/>
              <a:ext cx="345328" cy="369332"/>
            </a:xfrm>
            <a:prstGeom prst="rect">
              <a:avLst/>
            </a:prstGeom>
            <a:noFill/>
          </p:spPr>
          <p:txBody>
            <a:bodyPr wrap="square" rtlCol="0">
              <a:spAutoFit/>
            </a:bodyPr>
            <a:lstStyle/>
            <a:p>
              <a:r>
                <a:rPr lang="en-US" dirty="0"/>
                <a:t>B</a:t>
              </a:r>
            </a:p>
          </p:txBody>
        </p:sp>
        <p:cxnSp>
          <p:nvCxnSpPr>
            <p:cNvPr id="152" name="Straight Connector 151">
              <a:extLst>
                <a:ext uri="{FF2B5EF4-FFF2-40B4-BE49-F238E27FC236}">
                  <a16:creationId xmlns:a16="http://schemas.microsoft.com/office/drawing/2014/main" id="{EF629358-DA79-FF41-8A0C-C8F4F9607F41}"/>
                </a:ext>
              </a:extLst>
            </p:cNvPr>
            <p:cNvCxnSpPr>
              <a:cxnSpLocks/>
            </p:cNvCxnSpPr>
            <p:nvPr/>
          </p:nvCxnSpPr>
          <p:spPr>
            <a:xfrm>
              <a:off x="9308592" y="1558315"/>
              <a:ext cx="6035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ABFC0A2-A3B0-D64D-9EC9-87ECE9AF3723}"/>
                </a:ext>
              </a:extLst>
            </p:cNvPr>
            <p:cNvSpPr txBox="1"/>
            <p:nvPr/>
          </p:nvSpPr>
          <p:spPr>
            <a:xfrm>
              <a:off x="8579414" y="2181113"/>
              <a:ext cx="237634" cy="369332"/>
            </a:xfrm>
            <a:prstGeom prst="rect">
              <a:avLst/>
            </a:prstGeom>
            <a:noFill/>
          </p:spPr>
          <p:txBody>
            <a:bodyPr wrap="square" rtlCol="0">
              <a:spAutoFit/>
            </a:bodyPr>
            <a:lstStyle/>
            <a:p>
              <a:r>
                <a:rPr lang="en-US" dirty="0"/>
                <a:t>+</a:t>
              </a:r>
            </a:p>
          </p:txBody>
        </p:sp>
        <p:sp>
          <p:nvSpPr>
            <p:cNvPr id="175" name="TextBox 174">
              <a:extLst>
                <a:ext uri="{FF2B5EF4-FFF2-40B4-BE49-F238E27FC236}">
                  <a16:creationId xmlns:a16="http://schemas.microsoft.com/office/drawing/2014/main" id="{CAD6D539-D2DB-EB4F-B98F-2214291EB37F}"/>
                </a:ext>
              </a:extLst>
            </p:cNvPr>
            <p:cNvSpPr txBox="1"/>
            <p:nvPr/>
          </p:nvSpPr>
          <p:spPr>
            <a:xfrm>
              <a:off x="8573318" y="2784617"/>
              <a:ext cx="237634" cy="369332"/>
            </a:xfrm>
            <a:prstGeom prst="rect">
              <a:avLst/>
            </a:prstGeom>
            <a:noFill/>
          </p:spPr>
          <p:txBody>
            <a:bodyPr wrap="square" rtlCol="0">
              <a:spAutoFit/>
            </a:bodyPr>
            <a:lstStyle/>
            <a:p>
              <a:r>
                <a:rPr lang="en-US" dirty="0"/>
                <a:t>-</a:t>
              </a:r>
            </a:p>
          </p:txBody>
        </p:sp>
        <p:cxnSp>
          <p:nvCxnSpPr>
            <p:cNvPr id="179" name="Straight Connector 178">
              <a:extLst>
                <a:ext uri="{FF2B5EF4-FFF2-40B4-BE49-F238E27FC236}">
                  <a16:creationId xmlns:a16="http://schemas.microsoft.com/office/drawing/2014/main" id="{40321108-C07A-7D46-B636-1D3B81055096}"/>
                </a:ext>
              </a:extLst>
            </p:cNvPr>
            <p:cNvCxnSpPr>
              <a:cxnSpLocks/>
            </p:cNvCxnSpPr>
            <p:nvPr/>
          </p:nvCxnSpPr>
          <p:spPr>
            <a:xfrm>
              <a:off x="7949184" y="1552219"/>
              <a:ext cx="3964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 name="Group 220">
              <a:extLst>
                <a:ext uri="{FF2B5EF4-FFF2-40B4-BE49-F238E27FC236}">
                  <a16:creationId xmlns:a16="http://schemas.microsoft.com/office/drawing/2014/main" id="{408E366E-CBA5-E741-A666-A8CE9ECD71B7}"/>
                </a:ext>
              </a:extLst>
            </p:cNvPr>
            <p:cNvGrpSpPr>
              <a:grpSpLocks/>
            </p:cNvGrpSpPr>
            <p:nvPr/>
          </p:nvGrpSpPr>
          <p:grpSpPr bwMode="auto">
            <a:xfrm>
              <a:off x="8180832" y="2962656"/>
              <a:ext cx="152400" cy="304800"/>
              <a:chOff x="3264" y="3072"/>
              <a:chExt cx="96" cy="192"/>
            </a:xfrm>
          </p:grpSpPr>
          <p:sp>
            <p:nvSpPr>
              <p:cNvPr id="181" name="Line 17">
                <a:extLst>
                  <a:ext uri="{FF2B5EF4-FFF2-40B4-BE49-F238E27FC236}">
                    <a16:creationId xmlns:a16="http://schemas.microsoft.com/office/drawing/2014/main" id="{DE488894-D16D-394A-9600-53A1BC1368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Freeform 18">
                <a:extLst>
                  <a:ext uri="{FF2B5EF4-FFF2-40B4-BE49-F238E27FC236}">
                    <a16:creationId xmlns:a16="http://schemas.microsoft.com/office/drawing/2014/main" id="{1C4C55CE-B40C-3A45-B45C-2991049642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2577890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75</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76</a:t>
            </a:fld>
            <a:endParaRPr lang="en-US"/>
          </a:p>
        </p:txBody>
      </p:sp>
      <p:grpSp>
        <p:nvGrpSpPr>
          <p:cNvPr id="6" name="Group 5">
            <a:extLst>
              <a:ext uri="{FF2B5EF4-FFF2-40B4-BE49-F238E27FC236}">
                <a16:creationId xmlns:a16="http://schemas.microsoft.com/office/drawing/2014/main" id="{52DC15B5-56FC-CA42-8849-FADAC6496A8A}"/>
              </a:ext>
            </a:extLst>
          </p:cNvPr>
          <p:cNvGrpSpPr/>
          <p:nvPr/>
        </p:nvGrpSpPr>
        <p:grpSpPr>
          <a:xfrm>
            <a:off x="650735" y="879163"/>
            <a:ext cx="3069336" cy="1450991"/>
            <a:chOff x="1316083" y="2597945"/>
            <a:chExt cx="3069336" cy="1450991"/>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2032385"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2513020"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2408041" y="2597945"/>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779042" y="3274446"/>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3330678"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3311043" y="2641149"/>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3658424"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3392411" y="3278828"/>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790869" y="3079116"/>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742291"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690060" y="266046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2114659" y="30247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1316083"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867537" y="3051856"/>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949811" y="301868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1572577" y="2618284"/>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4248259" y="30125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2593835" y="3272732"/>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937867" y="3744136"/>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725477" y="3706036"/>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2113227" y="3706036"/>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285859" y="307856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 name="Group 9">
            <a:extLst>
              <a:ext uri="{FF2B5EF4-FFF2-40B4-BE49-F238E27FC236}">
                <a16:creationId xmlns:a16="http://schemas.microsoft.com/office/drawing/2014/main" id="{13B8C057-F932-A741-AE46-1699455C118E}"/>
              </a:ext>
            </a:extLst>
          </p:cNvPr>
          <p:cNvGrpSpPr/>
          <p:nvPr/>
        </p:nvGrpSpPr>
        <p:grpSpPr>
          <a:xfrm>
            <a:off x="271216" y="4577133"/>
            <a:ext cx="2837688" cy="1615549"/>
            <a:chOff x="986899" y="4707527"/>
            <a:chExt cx="2837688" cy="1615549"/>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793692" y="52531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2280728" y="5273187"/>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2014715" y="5487436"/>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886307" y="529750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1385260" y="48690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809859"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986899" y="52151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2352403" y="52272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1303168" y="4707527"/>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2347781" y="5914644"/>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796235" y="5939028"/>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1481137" y="555231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2416659"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844222" y="5281792"/>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841557" y="6018276"/>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3225605" y="6012180"/>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3294483" y="529141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3687427" y="52333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2569451" y="5639836"/>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977883" y="4975372"/>
              <a:ext cx="345258" cy="338554"/>
            </a:xfrm>
            <a:prstGeom prst="rect">
              <a:avLst/>
            </a:prstGeom>
            <a:noFill/>
          </p:spPr>
          <p:txBody>
            <a:bodyPr wrap="square" rtlCol="0">
              <a:spAutoFit/>
            </a:bodyPr>
            <a:lstStyle/>
            <a:p>
              <a:r>
                <a:rPr lang="en-US" sz="1600" dirty="0"/>
                <a:t>M</a:t>
              </a:r>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spTree>
    <p:extLst>
      <p:ext uri="{BB962C8B-B14F-4D97-AF65-F5344CB8AC3E}">
        <p14:creationId xmlns:p14="http://schemas.microsoft.com/office/powerpoint/2010/main" val="3490906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78</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7886357" y="242068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1325052" y="2076257"/>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1325052" y="2076257"/>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
        <p:nvSpPr>
          <p:cNvPr id="4" name="TextBox 3">
            <a:extLst>
              <a:ext uri="{FF2B5EF4-FFF2-40B4-BE49-F238E27FC236}">
                <a16:creationId xmlns:a16="http://schemas.microsoft.com/office/drawing/2014/main" id="{5C35F94F-728D-954D-836A-C48DB13FB548}"/>
              </a:ext>
            </a:extLst>
          </p:cNvPr>
          <p:cNvSpPr txBox="1"/>
          <p:nvPr/>
        </p:nvSpPr>
        <p:spPr>
          <a:xfrm>
            <a:off x="2142997" y="2313542"/>
            <a:ext cx="8686584" cy="830997"/>
          </a:xfrm>
          <a:prstGeom prst="rect">
            <a:avLst/>
          </a:prstGeom>
          <a:noFill/>
        </p:spPr>
        <p:txBody>
          <a:bodyPr wrap="square" rtlCol="0">
            <a:spAutoFit/>
          </a:bodyPr>
          <a:lstStyle/>
          <a:p>
            <a:pPr algn="ctr"/>
            <a:r>
              <a:rPr lang="en-US" sz="4800" dirty="0"/>
              <a:t>Coupling and transistor models</a:t>
            </a:r>
          </a:p>
        </p:txBody>
      </p:sp>
    </p:spTree>
    <p:extLst>
      <p:ext uri="{BB962C8B-B14F-4D97-AF65-F5344CB8AC3E}">
        <p14:creationId xmlns:p14="http://schemas.microsoft.com/office/powerpoint/2010/main" val="2534285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260891" y="939737"/>
                <a:ext cx="6334539" cy="5932824"/>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260891" y="939737"/>
                <a:ext cx="6334539" cy="5932824"/>
              </a:xfrm>
              <a:prstGeom prst="rect">
                <a:avLst/>
              </a:prstGeom>
              <a:blipFill>
                <a:blip r:embed="rId3"/>
                <a:stretch>
                  <a:fillRect l="-600" t="-214"/>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8057338" y="1362073"/>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974081" y="3285000"/>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51988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57809" y="925172"/>
                <a:ext cx="6334539" cy="5932824"/>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57809" y="925172"/>
                <a:ext cx="6334539" cy="5932824"/>
              </a:xfrm>
              <a:prstGeom prst="rect">
                <a:avLst/>
              </a:prstGeom>
              <a:blipFill>
                <a:blip r:embed="rId3"/>
                <a:stretch>
                  <a:fillRect l="-8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6FCCFDF-AA76-FB43-8D14-B65139748EBC}"/>
              </a:ext>
            </a:extLst>
          </p:cNvPr>
          <p:cNvGrpSpPr/>
          <p:nvPr/>
        </p:nvGrpSpPr>
        <p:grpSpPr>
          <a:xfrm>
            <a:off x="9495670" y="614285"/>
            <a:ext cx="2180919" cy="1524237"/>
            <a:chOff x="8758918" y="4256291"/>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9990419" y="47391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9990416" y="5441863"/>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139331" y="4738898"/>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9615676" y="43665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211479" y="5475728"/>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139331" y="4256291"/>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139331" y="4256291"/>
                  <a:ext cx="118290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9756934" y="4928226"/>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9756934" y="4928226"/>
                  <a:ext cx="118290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8758918" y="493683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8758918" y="4936836"/>
                  <a:ext cx="511629" cy="369332"/>
                </a:xfrm>
                <a:prstGeom prst="rect">
                  <a:avLst/>
                </a:prstGeom>
                <a:blipFill>
                  <a:blip r:embed="rId6"/>
                  <a:stretch>
                    <a:fillRect/>
                  </a:stretch>
                </a:blipFill>
              </p:spPr>
              <p:txBody>
                <a:bodyPr/>
                <a:lstStyle/>
                <a:p>
                  <a:r>
                    <a:rPr lang="en-US">
                      <a:noFill/>
                    </a:rPr>
                    <a:t> </a:t>
                  </a:r>
                </a:p>
              </p:txBody>
            </p:sp>
          </mc:Fallback>
        </mc:AlternateContent>
      </p:grpSp>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9"/>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10"/>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1640425"/>
            <a:ext cx="62248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2261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61576" y="1160623"/>
                <a:ext cx="6334539" cy="1362658"/>
              </a:xfrm>
              <a:prstGeom prst="rect">
                <a:avLst/>
              </a:prstGeom>
              <a:noFill/>
            </p:spPr>
            <p:txBody>
              <a:bodyPr wrap="square" rtlCol="0">
                <a:noAutofit/>
              </a:bodyPr>
              <a:lstStyle/>
              <a:p>
                <a:pPr marL="285750" indent="-285750">
                  <a:buFont typeface="Arial" panose="020B0604020202020204" pitchFamily="34" charset="0"/>
                  <a:buChar char="•"/>
                </a:pPr>
                <a:r>
                  <a:rPr lang="en-US" dirty="0"/>
                  <a:t>A: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𝑇</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B: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𝑅𝐶</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𝑇</m:t>
                    </m:r>
                  </m:oMath>
                </a14:m>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endParaRPr lang="en-US" dirty="0">
                  <a:ea typeface="Cambria Math" panose="02040503050406030204" pitchFamily="18" charset="0"/>
                </a:endParaRPr>
              </a:p>
              <a:p>
                <a:pPr marL="285750" indent="-285750">
                  <a:buFont typeface="Arial" panose="020B0604020202020204" pitchFamily="34" charset="0"/>
                  <a:buChar char="•"/>
                </a:pPr>
                <a:r>
                  <a:rPr lang="en-US"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61576" y="1160623"/>
                <a:ext cx="6334539" cy="1362658"/>
              </a:xfrm>
              <a:prstGeom prst="rect">
                <a:avLst/>
              </a:prstGeom>
              <a:blipFill>
                <a:blip r:embed="rId3"/>
                <a:stretch>
                  <a:fillRect l="-600" t="-1852" b="-1481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805"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72333"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7509328" y="1839703"/>
            <a:ext cx="3024973" cy="1931794"/>
            <a:chOff x="8752902" y="1580737"/>
            <a:chExt cx="3024973"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434"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61519"/>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61519"/>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752902"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752902" y="1738340"/>
                  <a:ext cx="414130" cy="369332"/>
                </a:xfrm>
                <a:prstGeom prst="rect">
                  <a:avLst/>
                </a:prstGeom>
                <a:blipFill>
                  <a:blip r:embed="rId12"/>
                  <a:stretch>
                    <a:fillRect l="-15152"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8343879"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880711"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880711" y="1565133"/>
                <a:ext cx="7245042" cy="2315011"/>
              </a:xfrm>
              <a:prstGeom prst="rect">
                <a:avLst/>
              </a:prstGeom>
              <a:blipFill>
                <a:blip r:embed="rId18"/>
                <a:stretch>
                  <a:fillRect l="-52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1027085" y="3356220"/>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685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672352" y="50400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34219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endParaRPr lang="en-US" dirty="0"/>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119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648959"/>
            <a:ext cx="3215767" cy="2895873"/>
            <a:chOff x="8732053" y="529813"/>
            <a:chExt cx="3215767" cy="289587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211615" y="52981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699554" y="3883638"/>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4601243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97470" y="-121534"/>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grpSp>
        <p:nvGrpSpPr>
          <p:cNvPr id="2" name="Group 1">
            <a:extLst>
              <a:ext uri="{FF2B5EF4-FFF2-40B4-BE49-F238E27FC236}">
                <a16:creationId xmlns:a16="http://schemas.microsoft.com/office/drawing/2014/main" id="{C1DA4E50-4419-A345-9EEE-1888D973629E}"/>
              </a:ext>
            </a:extLst>
          </p:cNvPr>
          <p:cNvGrpSpPr/>
          <p:nvPr/>
        </p:nvGrpSpPr>
        <p:grpSpPr>
          <a:xfrm>
            <a:off x="315611" y="4880457"/>
            <a:ext cx="3562677" cy="1649194"/>
            <a:chOff x="989908" y="3555164"/>
            <a:chExt cx="3562677"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2505851" y="3623835"/>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2190171" y="4137558"/>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1561785" y="4137558"/>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3847257" y="41484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1637982" y="4899558"/>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4261439" y="4067883"/>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1104579" y="4150386"/>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3167164" y="4155574"/>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1926192" y="3767444"/>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2358899" y="4146985"/>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2268826" y="4067883"/>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1038740" y="4078765"/>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2258469" y="4856015"/>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3238184" y="4899558"/>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3847785" y="4834245"/>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56E7711B-4720-1942-8377-79648E3971FD}"/>
                    </a:ext>
                  </a:extLst>
                </p:cNvPr>
                <p:cNvSpPr txBox="1"/>
                <p:nvPr/>
              </p:nvSpPr>
              <p:spPr>
                <a:xfrm>
                  <a:off x="995725" y="407837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995725" y="4078374"/>
                  <a:ext cx="315158" cy="391902"/>
                </a:xfrm>
                <a:prstGeom prst="rect">
                  <a:avLst/>
                </a:prstGeom>
                <a:blipFill>
                  <a:blip r:embed="rId3"/>
                  <a:stretch>
                    <a:fillRect r="-44000"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A6CB381D-F7A9-B04C-B1C5-77EF8E3BD896}"/>
                    </a:ext>
                  </a:extLst>
                </p:cNvPr>
                <p:cNvSpPr txBox="1"/>
                <p:nvPr/>
              </p:nvSpPr>
              <p:spPr>
                <a:xfrm>
                  <a:off x="1202822" y="4426021"/>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1202822" y="4426021"/>
                  <a:ext cx="315158" cy="391902"/>
                </a:xfrm>
                <a:prstGeom prst="rect">
                  <a:avLst/>
                </a:prstGeom>
                <a:blipFill>
                  <a:blip r:embed="rId4"/>
                  <a:stretch>
                    <a:fillRect r="-42308"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A1CD0806-89F0-864B-A5D6-81C22764153F}"/>
                    </a:ext>
                  </a:extLst>
                </p:cNvPr>
                <p:cNvSpPr txBox="1"/>
                <p:nvPr/>
              </p:nvSpPr>
              <p:spPr>
                <a:xfrm>
                  <a:off x="1834191" y="35551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1834191" y="3555164"/>
                  <a:ext cx="437621" cy="391902"/>
                </a:xfrm>
                <a:prstGeom prst="rect">
                  <a:avLst/>
                </a:prstGeom>
                <a:blipFill>
                  <a:blip r:embed="rId5"/>
                  <a:stretch>
                    <a:fillRect r="-14286"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39DDCF6E-332E-8243-8B3D-725CC8D4FC29}"/>
                    </a:ext>
                  </a:extLst>
                </p:cNvPr>
                <p:cNvSpPr txBox="1"/>
                <p:nvPr/>
              </p:nvSpPr>
              <p:spPr>
                <a:xfrm>
                  <a:off x="3956633" y="430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3956633" y="4306977"/>
                  <a:ext cx="315158" cy="369332"/>
                </a:xfrm>
                <a:prstGeom prst="rect">
                  <a:avLst/>
                </a:prstGeom>
                <a:blipFill>
                  <a:blip r:embed="rId6"/>
                  <a:stretch>
                    <a:fillRect r="-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FC4FE1AF-E8F0-5F4A-8F7D-E1CEBAB39C7B}"/>
                    </a:ext>
                  </a:extLst>
                </p:cNvPr>
                <p:cNvSpPr txBox="1"/>
                <p:nvPr/>
              </p:nvSpPr>
              <p:spPr>
                <a:xfrm>
                  <a:off x="3412360" y="4360707"/>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3412360" y="4360707"/>
                  <a:ext cx="437621" cy="369332"/>
                </a:xfrm>
                <a:prstGeom prst="rect">
                  <a:avLst/>
                </a:prstGeom>
                <a:blipFill>
                  <a:blip r:embed="rId7"/>
                  <a:stretch>
                    <a:fillRect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3D37F808-3519-BC4E-B5E3-18EE26870784}"/>
                    </a:ext>
                  </a:extLst>
                </p:cNvPr>
                <p:cNvSpPr txBox="1"/>
                <p:nvPr/>
              </p:nvSpPr>
              <p:spPr>
                <a:xfrm>
                  <a:off x="2380671" y="4438786"/>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2380671" y="4438786"/>
                  <a:ext cx="437621" cy="369332"/>
                </a:xfrm>
                <a:prstGeom prst="rect">
                  <a:avLst/>
                </a:prstGeom>
                <a:blipFill>
                  <a:blip r:embed="rId8"/>
                  <a:stretch>
                    <a:fillRect r="-71429" b="-10345"/>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4283214" y="4823359"/>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4283214" y="4731918"/>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729D8520-DA4A-B04F-915B-8303491EB714}"/>
                    </a:ext>
                  </a:extLst>
                </p:cNvPr>
                <p:cNvSpPr txBox="1"/>
                <p:nvPr/>
              </p:nvSpPr>
              <p:spPr>
                <a:xfrm>
                  <a:off x="989908" y="381980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989908" y="3819801"/>
                  <a:ext cx="31515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72BCE3FB-DD1B-034F-8EB2-D2B4E2625D97}"/>
                    </a:ext>
                  </a:extLst>
                </p:cNvPr>
                <p:cNvSpPr txBox="1"/>
                <p:nvPr/>
              </p:nvSpPr>
              <p:spPr>
                <a:xfrm>
                  <a:off x="4167193" y="376909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4167193" y="3769099"/>
                  <a:ext cx="315158" cy="369332"/>
                </a:xfrm>
                <a:prstGeom prst="rect">
                  <a:avLst/>
                </a:prstGeom>
                <a:blipFill>
                  <a:blip r:embed="rId10"/>
                  <a:stretch>
                    <a:fillRect r="-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15DC7393-9934-C644-A3CD-CEF509B4BACF}"/>
                    </a:ext>
                  </a:extLst>
                </p:cNvPr>
                <p:cNvSpPr txBox="1"/>
                <p:nvPr/>
              </p:nvSpPr>
              <p:spPr>
                <a:xfrm>
                  <a:off x="4237427" y="447726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4237427" y="4477268"/>
                  <a:ext cx="315158" cy="369332"/>
                </a:xfrm>
                <a:prstGeom prst="rect">
                  <a:avLst/>
                </a:prstGeom>
                <a:blipFill>
                  <a:blip r:embed="rId11"/>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862724" y="1518027"/>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89612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896125" y="2590498"/>
                  <a:ext cx="633999" cy="369332"/>
                </a:xfrm>
                <a:prstGeom prst="rect">
                  <a:avLst/>
                </a:prstGeom>
                <a:blipFill>
                  <a:blip r:embed="rId2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3863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6FE2E7-0816-574C-A7C0-86894C758606}"/>
                  </a:ext>
                </a:extLst>
              </p:cNvPr>
              <p:cNvSpPr txBox="1"/>
              <p:nvPr/>
            </p:nvSpPr>
            <p:spPr>
              <a:xfrm>
                <a:off x="315611" y="1152946"/>
                <a:ext cx="4610370" cy="39534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𝑜𝑢𝑡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315611" y="1152946"/>
                <a:ext cx="4610370" cy="3953402"/>
              </a:xfrm>
              <a:prstGeom prst="rect">
                <a:avLst/>
              </a:prstGeom>
              <a:blipFill>
                <a:blip r:embed="rId27"/>
                <a:stretch>
                  <a:fillRect l="-82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2AE291A8-66EE-CF40-AFF6-8452C1567594}"/>
              </a:ext>
            </a:extLst>
          </p:cNvPr>
          <p:cNvGrpSpPr/>
          <p:nvPr/>
        </p:nvGrpSpPr>
        <p:grpSpPr>
          <a:xfrm>
            <a:off x="5295055" y="1490708"/>
            <a:ext cx="3221206" cy="2467779"/>
            <a:chOff x="4868347" y="3509314"/>
            <a:chExt cx="3221206" cy="2467779"/>
          </a:xfrm>
        </p:grpSpPr>
        <p:sp>
          <p:nvSpPr>
            <p:cNvPr id="150" name="TextBox 149">
              <a:extLst>
                <a:ext uri="{FF2B5EF4-FFF2-40B4-BE49-F238E27FC236}">
                  <a16:creationId xmlns:a16="http://schemas.microsoft.com/office/drawing/2014/main" id="{5A854440-93CE-974E-ABD2-F401306F0991}"/>
                </a:ext>
              </a:extLst>
            </p:cNvPr>
            <p:cNvSpPr txBox="1"/>
            <p:nvPr/>
          </p:nvSpPr>
          <p:spPr>
            <a:xfrm>
              <a:off x="5117970" y="3509314"/>
              <a:ext cx="2971583" cy="369332"/>
            </a:xfrm>
            <a:prstGeom prst="rect">
              <a:avLst/>
            </a:prstGeom>
            <a:noFill/>
          </p:spPr>
          <p:txBody>
            <a:bodyPr wrap="none" rtlCol="0">
              <a:spAutoFit/>
            </a:bodyPr>
            <a:lstStyle/>
            <a:p>
              <a:r>
                <a:rPr lang="en-US" dirty="0"/>
                <a:t>FET CS small signal equivalent</a:t>
              </a:r>
            </a:p>
          </p:txBody>
        </p:sp>
        <p:grpSp>
          <p:nvGrpSpPr>
            <p:cNvPr id="151" name="Group 203">
              <a:extLst>
                <a:ext uri="{FF2B5EF4-FFF2-40B4-BE49-F238E27FC236}">
                  <a16:creationId xmlns:a16="http://schemas.microsoft.com/office/drawing/2014/main" id="{265AEAB2-5FB5-E64C-8F0D-F739675484AF}"/>
                </a:ext>
              </a:extLst>
            </p:cNvPr>
            <p:cNvGrpSpPr>
              <a:grpSpLocks/>
            </p:cNvGrpSpPr>
            <p:nvPr/>
          </p:nvGrpSpPr>
          <p:grpSpPr bwMode="auto">
            <a:xfrm>
              <a:off x="5888350" y="4213335"/>
              <a:ext cx="304800" cy="762000"/>
              <a:chOff x="3216" y="2400"/>
              <a:chExt cx="192" cy="480"/>
            </a:xfrm>
          </p:grpSpPr>
          <p:sp>
            <p:nvSpPr>
              <p:cNvPr id="152" name="Line 46">
                <a:extLst>
                  <a:ext uri="{FF2B5EF4-FFF2-40B4-BE49-F238E27FC236}">
                    <a16:creationId xmlns:a16="http://schemas.microsoft.com/office/drawing/2014/main" id="{06086BC6-BA4A-3B4D-83D9-0CE2544E9B4A}"/>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47">
                <a:extLst>
                  <a:ext uri="{FF2B5EF4-FFF2-40B4-BE49-F238E27FC236}">
                    <a16:creationId xmlns:a16="http://schemas.microsoft.com/office/drawing/2014/main" id="{63DB30D2-7E22-3A46-9CA0-B54F2E17F1DC}"/>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48">
                <a:extLst>
                  <a:ext uri="{FF2B5EF4-FFF2-40B4-BE49-F238E27FC236}">
                    <a16:creationId xmlns:a16="http://schemas.microsoft.com/office/drawing/2014/main" id="{E1690A1F-B95D-A145-8187-42CB05CC1D2B}"/>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5" name="Freeform 49">
                <a:extLst>
                  <a:ext uri="{FF2B5EF4-FFF2-40B4-BE49-F238E27FC236}">
                    <a16:creationId xmlns:a16="http://schemas.microsoft.com/office/drawing/2014/main" id="{464E4E53-211C-7744-A027-52FD45E4DC81}"/>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6" name="Freeform 50">
                <a:extLst>
                  <a:ext uri="{FF2B5EF4-FFF2-40B4-BE49-F238E27FC236}">
                    <a16:creationId xmlns:a16="http://schemas.microsoft.com/office/drawing/2014/main" id="{7151D51F-BD97-5840-9F5B-F691DAEE5000}"/>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2" name="Freeform 12">
              <a:extLst>
                <a:ext uri="{FF2B5EF4-FFF2-40B4-BE49-F238E27FC236}">
                  <a16:creationId xmlns:a16="http://schemas.microsoft.com/office/drawing/2014/main" id="{BA3FE635-0F62-1D44-8276-4B56E94F3C3D}"/>
                </a:ext>
              </a:extLst>
            </p:cNvPr>
            <p:cNvSpPr>
              <a:spLocks noChangeAspect="1"/>
            </p:cNvSpPr>
            <p:nvPr/>
          </p:nvSpPr>
          <p:spPr bwMode="auto">
            <a:xfrm>
              <a:off x="6492331" y="42006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FE2B4470-EB7D-9C4D-B360-2FBB0B7A2D7D}"/>
                </a:ext>
              </a:extLst>
            </p:cNvPr>
            <p:cNvGrpSpPr>
              <a:grpSpLocks noChangeAspect="1"/>
            </p:cNvGrpSpPr>
            <p:nvPr/>
          </p:nvGrpSpPr>
          <p:grpSpPr bwMode="auto">
            <a:xfrm>
              <a:off x="6492331" y="4142806"/>
              <a:ext cx="152400" cy="152400"/>
              <a:chOff x="1344" y="2064"/>
              <a:chExt cx="192" cy="192"/>
            </a:xfrm>
          </p:grpSpPr>
          <p:sp>
            <p:nvSpPr>
              <p:cNvPr id="167" name="Oval 14">
                <a:extLst>
                  <a:ext uri="{FF2B5EF4-FFF2-40B4-BE49-F238E27FC236}">
                    <a16:creationId xmlns:a16="http://schemas.microsoft.com/office/drawing/2014/main" id="{82BB20ED-A479-6646-9637-FFE725561D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07C33EE6-EC1F-FA4C-B839-9C2731EAA83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EFAA3FF8-ECA8-E04A-B25B-F4FECCC89A10}"/>
                </a:ext>
              </a:extLst>
            </p:cNvPr>
            <p:cNvCxnSpPr>
              <a:cxnSpLocks/>
            </p:cNvCxnSpPr>
            <p:nvPr/>
          </p:nvCxnSpPr>
          <p:spPr>
            <a:xfrm flipV="1">
              <a:off x="5127513" y="4960361"/>
              <a:ext cx="333834" cy="63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33FE9CD-71A5-7445-A0FA-88AD11682B57}"/>
                </a:ext>
              </a:extLst>
            </p:cNvPr>
            <p:cNvCxnSpPr>
              <a:cxnSpLocks/>
            </p:cNvCxnSpPr>
            <p:nvPr/>
          </p:nvCxnSpPr>
          <p:spPr>
            <a:xfrm flipV="1">
              <a:off x="6028224" y="421379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996733F1-B0A1-B845-9BB6-C11728315AA1}"/>
                </a:ext>
              </a:extLst>
            </p:cNvPr>
            <p:cNvGrpSpPr>
              <a:grpSpLocks noChangeAspect="1"/>
            </p:cNvGrpSpPr>
            <p:nvPr/>
          </p:nvGrpSpPr>
          <p:grpSpPr bwMode="auto">
            <a:xfrm>
              <a:off x="5966084" y="4884161"/>
              <a:ext cx="152400" cy="152400"/>
              <a:chOff x="1344" y="2064"/>
              <a:chExt cx="192" cy="192"/>
            </a:xfrm>
          </p:grpSpPr>
          <p:sp>
            <p:nvSpPr>
              <p:cNvPr id="229" name="Oval 14">
                <a:extLst>
                  <a:ext uri="{FF2B5EF4-FFF2-40B4-BE49-F238E27FC236}">
                    <a16:creationId xmlns:a16="http://schemas.microsoft.com/office/drawing/2014/main" id="{3FF18426-9495-2847-A26D-FD9C47290D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951C85DA-D3BE-F243-BFAD-6F61A81682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1" name="Group 13">
              <a:extLst>
                <a:ext uri="{FF2B5EF4-FFF2-40B4-BE49-F238E27FC236}">
                  <a16:creationId xmlns:a16="http://schemas.microsoft.com/office/drawing/2014/main" id="{07272812-607E-744E-9164-D3DD5B5F613D}"/>
                </a:ext>
              </a:extLst>
            </p:cNvPr>
            <p:cNvGrpSpPr>
              <a:grpSpLocks noChangeAspect="1"/>
            </p:cNvGrpSpPr>
            <p:nvPr/>
          </p:nvGrpSpPr>
          <p:grpSpPr bwMode="auto">
            <a:xfrm>
              <a:off x="5061674" y="4882517"/>
              <a:ext cx="152400" cy="152400"/>
              <a:chOff x="1344" y="2064"/>
              <a:chExt cx="192" cy="192"/>
            </a:xfrm>
          </p:grpSpPr>
          <p:sp>
            <p:nvSpPr>
              <p:cNvPr id="232" name="Oval 14">
                <a:extLst>
                  <a:ext uri="{FF2B5EF4-FFF2-40B4-BE49-F238E27FC236}">
                    <a16:creationId xmlns:a16="http://schemas.microsoft.com/office/drawing/2014/main" id="{232FDFF8-8E2D-CC42-B986-6B06384B96A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5C4CDB42-028D-9F41-B23E-FBF662F773F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220">
              <a:extLst>
                <a:ext uri="{FF2B5EF4-FFF2-40B4-BE49-F238E27FC236}">
                  <a16:creationId xmlns:a16="http://schemas.microsoft.com/office/drawing/2014/main" id="{D1A68245-9CBC-B846-9FED-D344394B3E92}"/>
                </a:ext>
              </a:extLst>
            </p:cNvPr>
            <p:cNvGrpSpPr>
              <a:grpSpLocks/>
            </p:cNvGrpSpPr>
            <p:nvPr/>
          </p:nvGrpSpPr>
          <p:grpSpPr bwMode="auto">
            <a:xfrm>
              <a:off x="5304375" y="5672293"/>
              <a:ext cx="152400" cy="304800"/>
              <a:chOff x="3264" y="3072"/>
              <a:chExt cx="96" cy="192"/>
            </a:xfrm>
          </p:grpSpPr>
          <p:sp>
            <p:nvSpPr>
              <p:cNvPr id="235" name="Line 17">
                <a:extLst>
                  <a:ext uri="{FF2B5EF4-FFF2-40B4-BE49-F238E27FC236}">
                    <a16:creationId xmlns:a16="http://schemas.microsoft.com/office/drawing/2014/main" id="{A03946CD-A290-DA49-B9A1-E10A2584A7A6}"/>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Freeform 18">
                <a:extLst>
                  <a:ext uri="{FF2B5EF4-FFF2-40B4-BE49-F238E27FC236}">
                    <a16:creationId xmlns:a16="http://schemas.microsoft.com/office/drawing/2014/main" id="{CFDB9E13-2D9C-124B-A20E-EB45DFE2FCA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0" name="Group 220">
              <a:extLst>
                <a:ext uri="{FF2B5EF4-FFF2-40B4-BE49-F238E27FC236}">
                  <a16:creationId xmlns:a16="http://schemas.microsoft.com/office/drawing/2014/main" id="{6249226C-0F94-8748-9DEF-D94A175E8891}"/>
                </a:ext>
              </a:extLst>
            </p:cNvPr>
            <p:cNvGrpSpPr>
              <a:grpSpLocks/>
            </p:cNvGrpSpPr>
            <p:nvPr/>
          </p:nvGrpSpPr>
          <p:grpSpPr bwMode="auto">
            <a:xfrm>
              <a:off x="7033037" y="4894369"/>
              <a:ext cx="152400" cy="304800"/>
              <a:chOff x="3264" y="3072"/>
              <a:chExt cx="96" cy="192"/>
            </a:xfrm>
          </p:grpSpPr>
          <p:sp>
            <p:nvSpPr>
              <p:cNvPr id="241" name="Line 17">
                <a:extLst>
                  <a:ext uri="{FF2B5EF4-FFF2-40B4-BE49-F238E27FC236}">
                    <a16:creationId xmlns:a16="http://schemas.microsoft.com/office/drawing/2014/main" id="{734108D1-D6E6-7F44-B821-B0AC44229E6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2" name="Freeform 18">
                <a:extLst>
                  <a:ext uri="{FF2B5EF4-FFF2-40B4-BE49-F238E27FC236}">
                    <a16:creationId xmlns:a16="http://schemas.microsoft.com/office/drawing/2014/main" id="{74108575-14CC-5D49-88D3-BF2F75F38E0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B47ED43E-23F2-C54B-8AAB-C5D8FA7D948D}"/>
                    </a:ext>
                  </a:extLst>
                </p:cNvPr>
                <p:cNvSpPr txBox="1"/>
                <p:nvPr/>
              </p:nvSpPr>
              <p:spPr>
                <a:xfrm>
                  <a:off x="4868347" y="4932230"/>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p:sp>
              <p:nvSpPr>
                <p:cNvPr id="243" name="TextBox 242">
                  <a:extLst>
                    <a:ext uri="{FF2B5EF4-FFF2-40B4-BE49-F238E27FC236}">
                      <a16:creationId xmlns:a16="http://schemas.microsoft.com/office/drawing/2014/main" id="{B47ED43E-23F2-C54B-8AAB-C5D8FA7D948D}"/>
                    </a:ext>
                  </a:extLst>
                </p:cNvPr>
                <p:cNvSpPr txBox="1">
                  <a:spLocks noRot="1" noChangeAspect="1" noMove="1" noResize="1" noEditPoints="1" noAdjustHandles="1" noChangeArrowheads="1" noChangeShapeType="1" noTextEdit="1"/>
                </p:cNvSpPr>
                <p:nvPr/>
              </p:nvSpPr>
              <p:spPr>
                <a:xfrm>
                  <a:off x="4868347" y="4932230"/>
                  <a:ext cx="315158" cy="391902"/>
                </a:xfrm>
                <a:prstGeom prst="rect">
                  <a:avLst/>
                </a:prstGeom>
                <a:blipFill>
                  <a:blip r:embed="rId28"/>
                  <a:stretch>
                    <a:fillRect r="-40000"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6" name="TextBox 245">
                  <a:extLst>
                    <a:ext uri="{FF2B5EF4-FFF2-40B4-BE49-F238E27FC236}">
                      <a16:creationId xmlns:a16="http://schemas.microsoft.com/office/drawing/2014/main" id="{5D23126B-0F72-4546-9331-8944BA84A0A4}"/>
                    </a:ext>
                  </a:extLst>
                </p:cNvPr>
                <p:cNvSpPr txBox="1"/>
                <p:nvPr/>
              </p:nvSpPr>
              <p:spPr>
                <a:xfrm>
                  <a:off x="6601707" y="438422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oMath>
                    </m:oMathPara>
                  </a14:m>
                  <a:endParaRPr lang="en-US" dirty="0"/>
                </a:p>
              </p:txBody>
            </p:sp>
          </mc:Choice>
          <mc:Fallback>
            <p:sp>
              <p:nvSpPr>
                <p:cNvPr id="246" name="TextBox 245">
                  <a:extLst>
                    <a:ext uri="{FF2B5EF4-FFF2-40B4-BE49-F238E27FC236}">
                      <a16:creationId xmlns:a16="http://schemas.microsoft.com/office/drawing/2014/main" id="{5D23126B-0F72-4546-9331-8944BA84A0A4}"/>
                    </a:ext>
                  </a:extLst>
                </p:cNvPr>
                <p:cNvSpPr txBox="1">
                  <a:spLocks noRot="1" noChangeAspect="1" noMove="1" noResize="1" noEditPoints="1" noAdjustHandles="1" noChangeArrowheads="1" noChangeShapeType="1" noTextEdit="1"/>
                </p:cNvSpPr>
                <p:nvPr/>
              </p:nvSpPr>
              <p:spPr>
                <a:xfrm>
                  <a:off x="6601707" y="4384221"/>
                  <a:ext cx="315158"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8" name="TextBox 247">
                  <a:extLst>
                    <a:ext uri="{FF2B5EF4-FFF2-40B4-BE49-F238E27FC236}">
                      <a16:creationId xmlns:a16="http://schemas.microsoft.com/office/drawing/2014/main" id="{ED74F015-A3C8-A348-A58A-CD5692E66AB7}"/>
                    </a:ext>
                  </a:extLst>
                </p:cNvPr>
                <p:cNvSpPr txBox="1"/>
                <p:nvPr/>
              </p:nvSpPr>
              <p:spPr>
                <a:xfrm>
                  <a:off x="5202431" y="4235514"/>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p:sp>
              <p:nvSpPr>
                <p:cNvPr id="248" name="TextBox 247">
                  <a:extLst>
                    <a:ext uri="{FF2B5EF4-FFF2-40B4-BE49-F238E27FC236}">
                      <a16:creationId xmlns:a16="http://schemas.microsoft.com/office/drawing/2014/main" id="{ED74F015-A3C8-A348-A58A-CD5692E66AB7}"/>
                    </a:ext>
                  </a:extLst>
                </p:cNvPr>
                <p:cNvSpPr txBox="1">
                  <a:spLocks noRot="1" noChangeAspect="1" noMove="1" noResize="1" noEditPoints="1" noAdjustHandles="1" noChangeArrowheads="1" noChangeShapeType="1" noTextEdit="1"/>
                </p:cNvSpPr>
                <p:nvPr/>
              </p:nvSpPr>
              <p:spPr>
                <a:xfrm>
                  <a:off x="5202431" y="4235514"/>
                  <a:ext cx="437621" cy="369332"/>
                </a:xfrm>
                <a:prstGeom prst="rect">
                  <a:avLst/>
                </a:prstGeom>
                <a:blipFill>
                  <a:blip r:embed="rId30"/>
                  <a:stretch>
                    <a:fillRect r="-71429" b="-6667"/>
                  </a:stretch>
                </a:blipFill>
              </p:spPr>
              <p:txBody>
                <a:bodyPr/>
                <a:lstStyle/>
                <a:p>
                  <a:r>
                    <a:rPr lang="en-US">
                      <a:noFill/>
                    </a:rPr>
                    <a:t> </a:t>
                  </a:r>
                </a:p>
              </p:txBody>
            </p:sp>
          </mc:Fallback>
        </mc:AlternateContent>
        <p:grpSp>
          <p:nvGrpSpPr>
            <p:cNvPr id="249" name="Group 220">
              <a:extLst>
                <a:ext uri="{FF2B5EF4-FFF2-40B4-BE49-F238E27FC236}">
                  <a16:creationId xmlns:a16="http://schemas.microsoft.com/office/drawing/2014/main" id="{FB908FD6-4856-4644-9DE6-972DFA567F1F}"/>
                </a:ext>
              </a:extLst>
            </p:cNvPr>
            <p:cNvGrpSpPr>
              <a:grpSpLocks/>
            </p:cNvGrpSpPr>
            <p:nvPr/>
          </p:nvGrpSpPr>
          <p:grpSpPr bwMode="auto">
            <a:xfrm>
              <a:off x="7603840" y="4902042"/>
              <a:ext cx="152400" cy="304800"/>
              <a:chOff x="3264" y="3072"/>
              <a:chExt cx="96" cy="192"/>
            </a:xfrm>
          </p:grpSpPr>
          <p:sp>
            <p:nvSpPr>
              <p:cNvPr id="250" name="Line 17">
                <a:extLst>
                  <a:ext uri="{FF2B5EF4-FFF2-40B4-BE49-F238E27FC236}">
                    <a16:creationId xmlns:a16="http://schemas.microsoft.com/office/drawing/2014/main" id="{48A537A7-8DFE-8247-BB08-5C61A456AC3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1" name="Freeform 18">
                <a:extLst>
                  <a:ext uri="{FF2B5EF4-FFF2-40B4-BE49-F238E27FC236}">
                    <a16:creationId xmlns:a16="http://schemas.microsoft.com/office/drawing/2014/main" id="{24B9A7F1-3EAE-EF45-B19E-B693F7DA93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52" name="Group 13">
              <a:extLst>
                <a:ext uri="{FF2B5EF4-FFF2-40B4-BE49-F238E27FC236}">
                  <a16:creationId xmlns:a16="http://schemas.microsoft.com/office/drawing/2014/main" id="{B23E1AE3-B8D2-8441-9335-0A60A3E3EF8E}"/>
                </a:ext>
              </a:extLst>
            </p:cNvPr>
            <p:cNvGrpSpPr>
              <a:grpSpLocks noChangeAspect="1"/>
            </p:cNvGrpSpPr>
            <p:nvPr/>
          </p:nvGrpSpPr>
          <p:grpSpPr bwMode="auto">
            <a:xfrm>
              <a:off x="7930764" y="4146674"/>
              <a:ext cx="152400" cy="152400"/>
              <a:chOff x="1344" y="2064"/>
              <a:chExt cx="192" cy="192"/>
            </a:xfrm>
          </p:grpSpPr>
          <p:sp>
            <p:nvSpPr>
              <p:cNvPr id="253" name="Oval 14">
                <a:extLst>
                  <a:ext uri="{FF2B5EF4-FFF2-40B4-BE49-F238E27FC236}">
                    <a16:creationId xmlns:a16="http://schemas.microsoft.com/office/drawing/2014/main" id="{65B17E12-87DD-7E46-B6BF-46809429E03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4" name="Rectangle 15">
                <a:extLst>
                  <a:ext uri="{FF2B5EF4-FFF2-40B4-BE49-F238E27FC236}">
                    <a16:creationId xmlns:a16="http://schemas.microsoft.com/office/drawing/2014/main" id="{6159DC9F-0771-A749-9C60-07A316C95C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mc:Choice xmlns:a14="http://schemas.microsoft.com/office/drawing/2010/main" Requires="a14">
            <p:sp>
              <p:nvSpPr>
                <p:cNvPr id="255" name="TextBox 254">
                  <a:extLst>
                    <a:ext uri="{FF2B5EF4-FFF2-40B4-BE49-F238E27FC236}">
                      <a16:creationId xmlns:a16="http://schemas.microsoft.com/office/drawing/2014/main" id="{92685CB9-CE97-194D-A5AC-7C32F81F8620}"/>
                    </a:ext>
                  </a:extLst>
                </p:cNvPr>
                <p:cNvSpPr txBox="1"/>
                <p:nvPr/>
              </p:nvSpPr>
              <p:spPr>
                <a:xfrm>
                  <a:off x="4975264" y="456092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p:sp>
              <p:nvSpPr>
                <p:cNvPr id="255" name="TextBox 254">
                  <a:extLst>
                    <a:ext uri="{FF2B5EF4-FFF2-40B4-BE49-F238E27FC236}">
                      <a16:creationId xmlns:a16="http://schemas.microsoft.com/office/drawing/2014/main" id="{92685CB9-CE97-194D-A5AC-7C32F81F8620}"/>
                    </a:ext>
                  </a:extLst>
                </p:cNvPr>
                <p:cNvSpPr txBox="1">
                  <a:spLocks noRot="1" noChangeAspect="1" noMove="1" noResize="1" noEditPoints="1" noAdjustHandles="1" noChangeArrowheads="1" noChangeShapeType="1" noTextEdit="1"/>
                </p:cNvSpPr>
                <p:nvPr/>
              </p:nvSpPr>
              <p:spPr>
                <a:xfrm>
                  <a:off x="4975264" y="4560923"/>
                  <a:ext cx="315158" cy="369332"/>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6" name="TextBox 255">
                  <a:extLst>
                    <a:ext uri="{FF2B5EF4-FFF2-40B4-BE49-F238E27FC236}">
                      <a16:creationId xmlns:a16="http://schemas.microsoft.com/office/drawing/2014/main" id="{2A7B1D1F-5C63-2D40-9D24-B5558D00F755}"/>
                    </a:ext>
                  </a:extLst>
                </p:cNvPr>
                <p:cNvSpPr txBox="1"/>
                <p:nvPr/>
              </p:nvSpPr>
              <p:spPr>
                <a:xfrm>
                  <a:off x="6436487" y="387139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p:sp>
              <p:nvSpPr>
                <p:cNvPr id="256" name="TextBox 255">
                  <a:extLst>
                    <a:ext uri="{FF2B5EF4-FFF2-40B4-BE49-F238E27FC236}">
                      <a16:creationId xmlns:a16="http://schemas.microsoft.com/office/drawing/2014/main" id="{2A7B1D1F-5C63-2D40-9D24-B5558D00F755}"/>
                    </a:ext>
                  </a:extLst>
                </p:cNvPr>
                <p:cNvSpPr txBox="1">
                  <a:spLocks noRot="1" noChangeAspect="1" noMove="1" noResize="1" noEditPoints="1" noAdjustHandles="1" noChangeArrowheads="1" noChangeShapeType="1" noTextEdit="1"/>
                </p:cNvSpPr>
                <p:nvPr/>
              </p:nvSpPr>
              <p:spPr>
                <a:xfrm>
                  <a:off x="6436487" y="3871395"/>
                  <a:ext cx="315158" cy="369332"/>
                </a:xfrm>
                <a:prstGeom prst="rect">
                  <a:avLst/>
                </a:prstGeom>
                <a:blipFill>
                  <a:blip r:embed="rId32"/>
                  <a:stretch>
                    <a:fillRect r="-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7" name="TextBox 256">
                  <a:extLst>
                    <a:ext uri="{FF2B5EF4-FFF2-40B4-BE49-F238E27FC236}">
                      <a16:creationId xmlns:a16="http://schemas.microsoft.com/office/drawing/2014/main" id="{2268D87E-B27E-7042-BF6F-CF0D1C043777}"/>
                    </a:ext>
                  </a:extLst>
                </p:cNvPr>
                <p:cNvSpPr txBox="1"/>
                <p:nvPr/>
              </p:nvSpPr>
              <p:spPr>
                <a:xfrm>
                  <a:off x="5730109" y="479250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p:sp>
              <p:nvSpPr>
                <p:cNvPr id="257" name="TextBox 256">
                  <a:extLst>
                    <a:ext uri="{FF2B5EF4-FFF2-40B4-BE49-F238E27FC236}">
                      <a16:creationId xmlns:a16="http://schemas.microsoft.com/office/drawing/2014/main" id="{2268D87E-B27E-7042-BF6F-CF0D1C043777}"/>
                    </a:ext>
                  </a:extLst>
                </p:cNvPr>
                <p:cNvSpPr txBox="1">
                  <a:spLocks noRot="1" noChangeAspect="1" noMove="1" noResize="1" noEditPoints="1" noAdjustHandles="1" noChangeArrowheads="1" noChangeShapeType="1" noTextEdit="1"/>
                </p:cNvSpPr>
                <p:nvPr/>
              </p:nvSpPr>
              <p:spPr>
                <a:xfrm>
                  <a:off x="5730109" y="4792506"/>
                  <a:ext cx="315158" cy="369332"/>
                </a:xfrm>
                <a:prstGeom prst="rect">
                  <a:avLst/>
                </a:prstGeom>
                <a:blipFill>
                  <a:blip r:embed="rId33"/>
                  <a:stretch>
                    <a:fillRect/>
                  </a:stretch>
                </a:blipFill>
              </p:spPr>
              <p:txBody>
                <a:bodyPr/>
                <a:lstStyle/>
                <a:p>
                  <a:r>
                    <a:rPr lang="en-US">
                      <a:noFill/>
                    </a:rPr>
                    <a:t> </a:t>
                  </a:r>
                </a:p>
              </p:txBody>
            </p:sp>
          </mc:Fallback>
        </mc:AlternateContent>
        <p:grpSp>
          <p:nvGrpSpPr>
            <p:cNvPr id="258" name="Group 13">
              <a:extLst>
                <a:ext uri="{FF2B5EF4-FFF2-40B4-BE49-F238E27FC236}">
                  <a16:creationId xmlns:a16="http://schemas.microsoft.com/office/drawing/2014/main" id="{9C8C8899-3A20-5441-8EEA-713C701BA9F4}"/>
                </a:ext>
              </a:extLst>
            </p:cNvPr>
            <p:cNvGrpSpPr>
              <a:grpSpLocks noChangeAspect="1"/>
            </p:cNvGrpSpPr>
            <p:nvPr/>
          </p:nvGrpSpPr>
          <p:grpSpPr bwMode="auto">
            <a:xfrm>
              <a:off x="5404502" y="4886249"/>
              <a:ext cx="152400" cy="152400"/>
              <a:chOff x="1344" y="2064"/>
              <a:chExt cx="192" cy="192"/>
            </a:xfrm>
          </p:grpSpPr>
          <p:sp>
            <p:nvSpPr>
              <p:cNvPr id="259" name="Oval 14">
                <a:extLst>
                  <a:ext uri="{FF2B5EF4-FFF2-40B4-BE49-F238E27FC236}">
                    <a16:creationId xmlns:a16="http://schemas.microsoft.com/office/drawing/2014/main" id="{A79DBD42-813C-F446-9C01-D557E3A38E0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E1BCC248-2AD0-D749-967C-0FA5C352FD2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1" name="Freeform 12">
              <a:extLst>
                <a:ext uri="{FF2B5EF4-FFF2-40B4-BE49-F238E27FC236}">
                  <a16:creationId xmlns:a16="http://schemas.microsoft.com/office/drawing/2014/main" id="{845FD4BB-F144-754E-92F9-9D1DECCE8FFF}"/>
                </a:ext>
              </a:extLst>
            </p:cNvPr>
            <p:cNvSpPr>
              <a:spLocks noChangeAspect="1"/>
            </p:cNvSpPr>
            <p:nvPr/>
          </p:nvSpPr>
          <p:spPr bwMode="auto">
            <a:xfrm>
              <a:off x="5316975" y="49542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2" name="Group 220">
              <a:extLst>
                <a:ext uri="{FF2B5EF4-FFF2-40B4-BE49-F238E27FC236}">
                  <a16:creationId xmlns:a16="http://schemas.microsoft.com/office/drawing/2014/main" id="{5F3535DD-4796-9040-BB29-A480EB943CDA}"/>
                </a:ext>
              </a:extLst>
            </p:cNvPr>
            <p:cNvGrpSpPr>
              <a:grpSpLocks/>
            </p:cNvGrpSpPr>
            <p:nvPr/>
          </p:nvGrpSpPr>
          <p:grpSpPr bwMode="auto">
            <a:xfrm>
              <a:off x="5957815" y="5611751"/>
              <a:ext cx="152400" cy="304800"/>
              <a:chOff x="3264" y="3072"/>
              <a:chExt cx="96" cy="192"/>
            </a:xfrm>
          </p:grpSpPr>
          <p:sp>
            <p:nvSpPr>
              <p:cNvPr id="263" name="Line 17">
                <a:extLst>
                  <a:ext uri="{FF2B5EF4-FFF2-40B4-BE49-F238E27FC236}">
                    <a16:creationId xmlns:a16="http://schemas.microsoft.com/office/drawing/2014/main" id="{E0F88BCE-7B55-DA4D-ABA1-2BA4DA5147E1}"/>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8711FB10-9DE8-B749-A6E8-536B1D5DC55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5" name="Freeform 12">
              <a:extLst>
                <a:ext uri="{FF2B5EF4-FFF2-40B4-BE49-F238E27FC236}">
                  <a16:creationId xmlns:a16="http://schemas.microsoft.com/office/drawing/2014/main" id="{35566F30-3BF3-D842-863B-01C84C2162AA}"/>
                </a:ext>
              </a:extLst>
            </p:cNvPr>
            <p:cNvSpPr>
              <a:spLocks noChangeAspect="1"/>
            </p:cNvSpPr>
            <p:nvPr/>
          </p:nvSpPr>
          <p:spPr bwMode="auto">
            <a:xfrm>
              <a:off x="5970415" y="4893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6" name="Straight Connector 265">
              <a:extLst>
                <a:ext uri="{FF2B5EF4-FFF2-40B4-BE49-F238E27FC236}">
                  <a16:creationId xmlns:a16="http://schemas.microsoft.com/office/drawing/2014/main" id="{91DED0CB-BBDF-B74B-9D7C-CFF359F5E497}"/>
                </a:ext>
              </a:extLst>
            </p:cNvPr>
            <p:cNvCxnSpPr>
              <a:cxnSpLocks/>
            </p:cNvCxnSpPr>
            <p:nvPr/>
          </p:nvCxnSpPr>
          <p:spPr>
            <a:xfrm>
              <a:off x="6066324" y="4962809"/>
              <a:ext cx="512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Freeform 12">
              <a:extLst>
                <a:ext uri="{FF2B5EF4-FFF2-40B4-BE49-F238E27FC236}">
                  <a16:creationId xmlns:a16="http://schemas.microsoft.com/office/drawing/2014/main" id="{E5E4323B-24E0-8745-A5C3-88B5A4192F21}"/>
                </a:ext>
              </a:extLst>
            </p:cNvPr>
            <p:cNvSpPr>
              <a:spLocks noChangeAspect="1"/>
            </p:cNvSpPr>
            <p:nvPr/>
          </p:nvSpPr>
          <p:spPr bwMode="auto">
            <a:xfrm>
              <a:off x="7033037" y="4202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Freeform 12">
              <a:extLst>
                <a:ext uri="{FF2B5EF4-FFF2-40B4-BE49-F238E27FC236}">
                  <a16:creationId xmlns:a16="http://schemas.microsoft.com/office/drawing/2014/main" id="{52042862-694A-A349-8C3C-748BE34F0120}"/>
                </a:ext>
              </a:extLst>
            </p:cNvPr>
            <p:cNvSpPr>
              <a:spLocks noChangeAspect="1"/>
            </p:cNvSpPr>
            <p:nvPr/>
          </p:nvSpPr>
          <p:spPr bwMode="auto">
            <a:xfrm>
              <a:off x="7598795" y="42048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mc:Choice xmlns:a14="http://schemas.microsoft.com/office/drawing/2010/main" Requires="a14">
            <p:sp>
              <p:nvSpPr>
                <p:cNvPr id="269" name="TextBox 268">
                  <a:extLst>
                    <a:ext uri="{FF2B5EF4-FFF2-40B4-BE49-F238E27FC236}">
                      <a16:creationId xmlns:a16="http://schemas.microsoft.com/office/drawing/2014/main" id="{9D97E0FD-272C-D547-80D3-A02AF82E9777}"/>
                    </a:ext>
                  </a:extLst>
                </p:cNvPr>
                <p:cNvSpPr txBox="1"/>
                <p:nvPr/>
              </p:nvSpPr>
              <p:spPr>
                <a:xfrm>
                  <a:off x="7129887" y="4411361"/>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𝐷</m:t>
                        </m:r>
                      </m:oMath>
                    </m:oMathPara>
                  </a14:m>
                  <a:endParaRPr lang="en-US" baseline="-25000" dirty="0"/>
                </a:p>
              </p:txBody>
            </p:sp>
          </mc:Choice>
          <mc:Fallback>
            <p:sp>
              <p:nvSpPr>
                <p:cNvPr id="269" name="TextBox 268">
                  <a:extLst>
                    <a:ext uri="{FF2B5EF4-FFF2-40B4-BE49-F238E27FC236}">
                      <a16:creationId xmlns:a16="http://schemas.microsoft.com/office/drawing/2014/main" id="{9D97E0FD-272C-D547-80D3-A02AF82E9777}"/>
                    </a:ext>
                  </a:extLst>
                </p:cNvPr>
                <p:cNvSpPr txBox="1">
                  <a:spLocks noRot="1" noChangeAspect="1" noMove="1" noResize="1" noEditPoints="1" noAdjustHandles="1" noChangeArrowheads="1" noChangeShapeType="1" noTextEdit="1"/>
                </p:cNvSpPr>
                <p:nvPr/>
              </p:nvSpPr>
              <p:spPr>
                <a:xfrm>
                  <a:off x="7129887" y="4411361"/>
                  <a:ext cx="315158" cy="369332"/>
                </a:xfrm>
                <a:prstGeom prst="rect">
                  <a:avLst/>
                </a:prstGeom>
                <a:blipFill>
                  <a:blip r:embed="rId34"/>
                  <a:stretch>
                    <a:fillRect r="-2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0" name="TextBox 269">
                  <a:extLst>
                    <a:ext uri="{FF2B5EF4-FFF2-40B4-BE49-F238E27FC236}">
                      <a16:creationId xmlns:a16="http://schemas.microsoft.com/office/drawing/2014/main" id="{B9524D99-23D3-D149-A4DE-F21CD048EE1A}"/>
                    </a:ext>
                  </a:extLst>
                </p:cNvPr>
                <p:cNvSpPr txBox="1"/>
                <p:nvPr/>
              </p:nvSpPr>
              <p:spPr>
                <a:xfrm>
                  <a:off x="7758275" y="438839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𝐿</m:t>
                        </m:r>
                      </m:oMath>
                    </m:oMathPara>
                  </a14:m>
                  <a:endParaRPr lang="en-US" baseline="-25000" dirty="0"/>
                </a:p>
              </p:txBody>
            </p:sp>
          </mc:Choice>
          <mc:Fallback>
            <p:sp>
              <p:nvSpPr>
                <p:cNvPr id="270" name="TextBox 269">
                  <a:extLst>
                    <a:ext uri="{FF2B5EF4-FFF2-40B4-BE49-F238E27FC236}">
                      <a16:creationId xmlns:a16="http://schemas.microsoft.com/office/drawing/2014/main" id="{B9524D99-23D3-D149-A4DE-F21CD048EE1A}"/>
                    </a:ext>
                  </a:extLst>
                </p:cNvPr>
                <p:cNvSpPr txBox="1">
                  <a:spLocks noRot="1" noChangeAspect="1" noMove="1" noResize="1" noEditPoints="1" noAdjustHandles="1" noChangeArrowheads="1" noChangeShapeType="1" noTextEdit="1"/>
                </p:cNvSpPr>
                <p:nvPr/>
              </p:nvSpPr>
              <p:spPr>
                <a:xfrm>
                  <a:off x="7758275" y="4388397"/>
                  <a:ext cx="315158" cy="369332"/>
                </a:xfrm>
                <a:prstGeom prst="rect">
                  <a:avLst/>
                </a:prstGeom>
                <a:blipFill>
                  <a:blip r:embed="rId35"/>
                  <a:stretch>
                    <a:fillRect r="-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1" name="TextBox 270">
                  <a:extLst>
                    <a:ext uri="{FF2B5EF4-FFF2-40B4-BE49-F238E27FC236}">
                      <a16:creationId xmlns:a16="http://schemas.microsoft.com/office/drawing/2014/main" id="{A21F6184-55C3-AE43-93B5-1CF229C6E014}"/>
                    </a:ext>
                  </a:extLst>
                </p:cNvPr>
                <p:cNvSpPr txBox="1"/>
                <p:nvPr/>
              </p:nvSpPr>
              <p:spPr>
                <a:xfrm>
                  <a:off x="6067265" y="50898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𝑆</m:t>
                        </m:r>
                      </m:oMath>
                    </m:oMathPara>
                  </a14:m>
                  <a:endParaRPr lang="en-US" baseline="-25000" dirty="0"/>
                </a:p>
              </p:txBody>
            </p:sp>
          </mc:Choice>
          <mc:Fallback>
            <p:sp>
              <p:nvSpPr>
                <p:cNvPr id="271" name="TextBox 270">
                  <a:extLst>
                    <a:ext uri="{FF2B5EF4-FFF2-40B4-BE49-F238E27FC236}">
                      <a16:creationId xmlns:a16="http://schemas.microsoft.com/office/drawing/2014/main" id="{A21F6184-55C3-AE43-93B5-1CF229C6E014}"/>
                    </a:ext>
                  </a:extLst>
                </p:cNvPr>
                <p:cNvSpPr txBox="1">
                  <a:spLocks noRot="1" noChangeAspect="1" noMove="1" noResize="1" noEditPoints="1" noAdjustHandles="1" noChangeArrowheads="1" noChangeShapeType="1" noTextEdit="1"/>
                </p:cNvSpPr>
                <p:nvPr/>
              </p:nvSpPr>
              <p:spPr>
                <a:xfrm>
                  <a:off x="6067265" y="5089853"/>
                  <a:ext cx="315158" cy="369332"/>
                </a:xfrm>
                <a:prstGeom prst="rect">
                  <a:avLst/>
                </a:prstGeom>
                <a:blipFill>
                  <a:blip r:embed="rId36"/>
                  <a:stretch>
                    <a:fillRect r="-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2" name="TextBox 271">
                  <a:extLst>
                    <a:ext uri="{FF2B5EF4-FFF2-40B4-BE49-F238E27FC236}">
                      <a16:creationId xmlns:a16="http://schemas.microsoft.com/office/drawing/2014/main" id="{29F2255C-8D30-D94E-B9BA-46D33BABB930}"/>
                    </a:ext>
                  </a:extLst>
                </p:cNvPr>
                <p:cNvSpPr txBox="1"/>
                <p:nvPr/>
              </p:nvSpPr>
              <p:spPr>
                <a:xfrm>
                  <a:off x="5405475" y="524225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b="0" i="1" baseline="-25000" smtClean="0">
                            <a:latin typeface="Cambria Math" panose="02040503050406030204" pitchFamily="18" charset="0"/>
                          </a:rPr>
                          <m:t>𝐺</m:t>
                        </m:r>
                      </m:oMath>
                    </m:oMathPara>
                  </a14:m>
                  <a:endParaRPr lang="en-US" baseline="-25000" dirty="0"/>
                </a:p>
              </p:txBody>
            </p:sp>
          </mc:Choice>
          <mc:Fallback>
            <p:sp>
              <p:nvSpPr>
                <p:cNvPr id="272" name="TextBox 271">
                  <a:extLst>
                    <a:ext uri="{FF2B5EF4-FFF2-40B4-BE49-F238E27FC236}">
                      <a16:creationId xmlns:a16="http://schemas.microsoft.com/office/drawing/2014/main" id="{29F2255C-8D30-D94E-B9BA-46D33BABB930}"/>
                    </a:ext>
                  </a:extLst>
                </p:cNvPr>
                <p:cNvSpPr txBox="1">
                  <a:spLocks noRot="1" noChangeAspect="1" noMove="1" noResize="1" noEditPoints="1" noAdjustHandles="1" noChangeArrowheads="1" noChangeShapeType="1" noTextEdit="1"/>
                </p:cNvSpPr>
                <p:nvPr/>
              </p:nvSpPr>
              <p:spPr>
                <a:xfrm>
                  <a:off x="5405475" y="5242253"/>
                  <a:ext cx="315158" cy="369332"/>
                </a:xfrm>
                <a:prstGeom prst="rect">
                  <a:avLst/>
                </a:prstGeom>
                <a:blipFill>
                  <a:blip r:embed="rId37"/>
                  <a:stretch>
                    <a:fillRect r="-24000"/>
                  </a:stretch>
                </a:blipFill>
              </p:spPr>
              <p:txBody>
                <a:bodyPr/>
                <a:lstStyle/>
                <a:p>
                  <a:r>
                    <a:rPr lang="en-US">
                      <a:noFill/>
                    </a:rPr>
                    <a:t> </a:t>
                  </a:r>
                </a:p>
              </p:txBody>
            </p:sp>
          </mc:Fallback>
        </mc:AlternateContent>
      </p:grpSp>
    </p:spTree>
    <p:extLst>
      <p:ext uri="{BB962C8B-B14F-4D97-AF65-F5344CB8AC3E}">
        <p14:creationId xmlns:p14="http://schemas.microsoft.com/office/powerpoint/2010/main" val="771715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34707-4D29-A24B-9993-4EFA7D020944}"/>
                  </a:ext>
                </a:extLst>
              </p:cNvPr>
              <p:cNvSpPr txBox="1"/>
              <p:nvPr/>
            </p:nvSpPr>
            <p:spPr>
              <a:xfrm>
                <a:off x="518398" y="1903892"/>
                <a:ext cx="8050098" cy="4081195"/>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𝐾</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oMath>
                </a14:m>
                <a:r>
                  <a:rPr lang="en-US" dirty="0"/>
                  <a:t>, </a:t>
                </a:r>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18398" y="1903892"/>
                <a:ext cx="8050098" cy="4081195"/>
              </a:xfrm>
              <a:prstGeom prst="rect">
                <a:avLst/>
              </a:prstGeom>
              <a:blipFill>
                <a:blip r:embed="rId3"/>
                <a:stretch>
                  <a:fillRect l="-472" t="-61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582092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185530" y="1111184"/>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185530" y="1111184"/>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8630</TotalTime>
  <Words>8180</Words>
  <Application>Microsoft Macintosh PowerPoint</Application>
  <PresentationFormat>Widescreen</PresentationFormat>
  <Paragraphs>1905</Paragraphs>
  <Slides>102</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PowerPoint Presentation</vt:lpstr>
      <vt:lpstr>Some filter transfer functions</vt:lpstr>
      <vt:lpstr>Feedback networks</vt:lpstr>
      <vt:lpstr>PowerPoint Presentation</vt:lpstr>
      <vt:lpstr>More Oscillators</vt:lpstr>
      <vt:lpstr>More Oscillators</vt:lpstr>
      <vt:lpstr>RF Amp</vt:lpstr>
      <vt:lpstr>PLL</vt:lpstr>
      <vt:lpstr>PLL FM detector</vt:lpstr>
      <vt:lpstr>PowerPoint Presentation</vt:lpstr>
      <vt:lpstr>PowerPoint Presentation</vt:lpstr>
      <vt:lpstr>Another antenna model</vt:lpstr>
      <vt:lpstr>PowerPoint Presentation</vt:lpstr>
      <vt:lpstr>Morse</vt:lpstr>
      <vt:lpstr>Component data</vt:lpstr>
      <vt:lpstr>Color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1123</cp:revision>
  <dcterms:created xsi:type="dcterms:W3CDTF">2021-07-06T18:24:07Z</dcterms:created>
  <dcterms:modified xsi:type="dcterms:W3CDTF">2022-02-02T22:56:57Z</dcterms:modified>
</cp:coreProperties>
</file>